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20df1f4f14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20df1f4f1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bfe938dc6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bfe938dc6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a76a254bd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a76a254bd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f4b8d765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f4b8d765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1a76a254b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1a76a254b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1f4b8d765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1f4b8d765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0df1f4f1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0df1f4f1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20df1f4f1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20df1f4f1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20df1f4f14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20df1f4f1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69138"/>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246150" y="630225"/>
            <a:ext cx="9286500" cy="15420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
                <a:solidFill>
                  <a:schemeClr val="lt1"/>
                </a:solidFill>
              </a:rPr>
              <a:t>Body Mechanics</a:t>
            </a:r>
            <a:br>
              <a:rPr lang="en">
                <a:solidFill>
                  <a:schemeClr val="lt1"/>
                </a:solidFill>
              </a:rPr>
            </a:br>
            <a:r>
              <a:rPr lang="en">
                <a:solidFill>
                  <a:schemeClr val="lt1"/>
                </a:solidFill>
              </a:rPr>
              <a:t>for Myofascial Techniques</a:t>
            </a:r>
            <a:endParaRPr>
              <a:solidFill>
                <a:schemeClr val="lt1"/>
              </a:solidFill>
            </a:endParaRPr>
          </a:p>
        </p:txBody>
      </p:sp>
      <p:sp>
        <p:nvSpPr>
          <p:cNvPr id="55" name="Google Shape;55;p13"/>
          <p:cNvSpPr txBox="1"/>
          <p:nvPr>
            <p:ph idx="1" type="subTitle"/>
          </p:nvPr>
        </p:nvSpPr>
        <p:spPr>
          <a:xfrm>
            <a:off x="440500" y="2319625"/>
            <a:ext cx="8281200" cy="2273400"/>
          </a:xfrm>
          <a:prstGeom prst="rect">
            <a:avLst/>
          </a:prstGeom>
        </p:spPr>
        <p:txBody>
          <a:bodyPr anchorCtr="0" anchor="t" bIns="91425" lIns="91425" spcFirstLastPara="1" rIns="91425" wrap="square" tIns="91425">
            <a:spAutoFit/>
          </a:bodyPr>
          <a:lstStyle/>
          <a:p>
            <a:pPr indent="-301625" lvl="0" marL="457200" rtl="0" algn="l">
              <a:lnSpc>
                <a:spcPct val="180000"/>
              </a:lnSpc>
              <a:spcBef>
                <a:spcPts val="600"/>
              </a:spcBef>
              <a:spcAft>
                <a:spcPts val="0"/>
              </a:spcAft>
              <a:buClr>
                <a:schemeClr val="lt1"/>
              </a:buClr>
              <a:buSzPts val="1150"/>
              <a:buFont typeface="Roboto"/>
              <a:buChar char="●"/>
            </a:pPr>
            <a:r>
              <a:rPr lang="en" sz="1150">
                <a:solidFill>
                  <a:schemeClr val="lt1"/>
                </a:solidFill>
                <a:latin typeface="Roboto"/>
                <a:ea typeface="Roboto"/>
                <a:cs typeface="Roboto"/>
                <a:sym typeface="Roboto"/>
              </a:rPr>
              <a:t>Applying pressure through poured weight vs muscular force</a:t>
            </a:r>
            <a:endParaRPr sz="1150">
              <a:solidFill>
                <a:schemeClr val="lt1"/>
              </a:solidFill>
              <a:latin typeface="Roboto"/>
              <a:ea typeface="Roboto"/>
              <a:cs typeface="Roboto"/>
              <a:sym typeface="Roboto"/>
            </a:endParaRPr>
          </a:p>
          <a:p>
            <a:pPr indent="-301625" lvl="0" marL="457200" rtl="0" algn="l">
              <a:lnSpc>
                <a:spcPct val="180000"/>
              </a:lnSpc>
              <a:spcBef>
                <a:spcPts val="0"/>
              </a:spcBef>
              <a:spcAft>
                <a:spcPts val="0"/>
              </a:spcAft>
              <a:buClr>
                <a:schemeClr val="lt1"/>
              </a:buClr>
              <a:buSzPts val="1150"/>
              <a:buFont typeface="Roboto"/>
              <a:buChar char="●"/>
            </a:pPr>
            <a:r>
              <a:rPr lang="en" sz="1150">
                <a:solidFill>
                  <a:schemeClr val="lt1"/>
                </a:solidFill>
                <a:latin typeface="Roboto"/>
                <a:ea typeface="Roboto"/>
                <a:cs typeface="Roboto"/>
                <a:sym typeface="Roboto"/>
              </a:rPr>
              <a:t>Grounding techniques to align feet and center through the line of applied pressure</a:t>
            </a:r>
            <a:endParaRPr sz="1150">
              <a:solidFill>
                <a:schemeClr val="lt1"/>
              </a:solidFill>
              <a:latin typeface="Roboto"/>
              <a:ea typeface="Roboto"/>
              <a:cs typeface="Roboto"/>
              <a:sym typeface="Roboto"/>
            </a:endParaRPr>
          </a:p>
          <a:p>
            <a:pPr indent="-301625" lvl="0" marL="457200" rtl="0" algn="l">
              <a:lnSpc>
                <a:spcPct val="180000"/>
              </a:lnSpc>
              <a:spcBef>
                <a:spcPts val="0"/>
              </a:spcBef>
              <a:spcAft>
                <a:spcPts val="0"/>
              </a:spcAft>
              <a:buClr>
                <a:schemeClr val="lt1"/>
              </a:buClr>
              <a:buSzPts val="1150"/>
              <a:buFont typeface="Roboto"/>
              <a:buChar char="●"/>
            </a:pPr>
            <a:r>
              <a:rPr lang="en" sz="1150">
                <a:solidFill>
                  <a:schemeClr val="lt1"/>
                </a:solidFill>
                <a:latin typeface="Roboto"/>
                <a:ea typeface="Roboto"/>
                <a:cs typeface="Roboto"/>
                <a:sym typeface="Roboto"/>
              </a:rPr>
              <a:t>Softening internally to recruit strength of ligaments and tendons vs muscles as much as possible </a:t>
            </a:r>
            <a:endParaRPr sz="1150">
              <a:solidFill>
                <a:schemeClr val="lt1"/>
              </a:solidFill>
              <a:latin typeface="Roboto"/>
              <a:ea typeface="Roboto"/>
              <a:cs typeface="Roboto"/>
              <a:sym typeface="Roboto"/>
            </a:endParaRPr>
          </a:p>
          <a:p>
            <a:pPr indent="-301625" lvl="0" marL="457200" rtl="0" algn="l">
              <a:lnSpc>
                <a:spcPct val="180000"/>
              </a:lnSpc>
              <a:spcBef>
                <a:spcPts val="0"/>
              </a:spcBef>
              <a:spcAft>
                <a:spcPts val="0"/>
              </a:spcAft>
              <a:buClr>
                <a:schemeClr val="lt1"/>
              </a:buClr>
              <a:buSzPts val="1150"/>
              <a:buFont typeface="Roboto"/>
              <a:buChar char="●"/>
            </a:pPr>
            <a:r>
              <a:rPr lang="en" sz="1150">
                <a:solidFill>
                  <a:schemeClr val="lt1"/>
                </a:solidFill>
                <a:latin typeface="Roboto"/>
                <a:ea typeface="Roboto"/>
                <a:cs typeface="Roboto"/>
                <a:sym typeface="Roboto"/>
              </a:rPr>
              <a:t>Updating concepts on how to increase pressure &amp; depth from simply applying more tension and force to changing angle and amount of body weight applied</a:t>
            </a:r>
            <a:endParaRPr sz="1150">
              <a:solidFill>
                <a:schemeClr val="lt1"/>
              </a:solidFill>
              <a:latin typeface="Roboto"/>
              <a:ea typeface="Roboto"/>
              <a:cs typeface="Roboto"/>
              <a:sym typeface="Roboto"/>
            </a:endParaRPr>
          </a:p>
          <a:p>
            <a:pPr indent="-301625" lvl="0" marL="457200" rtl="0" algn="l">
              <a:lnSpc>
                <a:spcPct val="180000"/>
              </a:lnSpc>
              <a:spcBef>
                <a:spcPts val="0"/>
              </a:spcBef>
              <a:spcAft>
                <a:spcPts val="0"/>
              </a:spcAft>
              <a:buClr>
                <a:schemeClr val="lt1"/>
              </a:buClr>
              <a:buSzPts val="1150"/>
              <a:buFont typeface="Roboto"/>
              <a:buChar char="●"/>
            </a:pPr>
            <a:r>
              <a:rPr lang="en" sz="1150">
                <a:solidFill>
                  <a:schemeClr val="lt1"/>
                </a:solidFill>
                <a:latin typeface="Roboto"/>
                <a:ea typeface="Roboto"/>
                <a:cs typeface="Roboto"/>
                <a:sym typeface="Roboto"/>
              </a:rPr>
              <a:t>Moving from the feet and center to follow myofascial strokes as the tissue opens vs moving from elbow and shoulder</a:t>
            </a:r>
            <a:endParaRPr sz="1150">
              <a:solidFill>
                <a:schemeClr val="lt1"/>
              </a:solidFill>
              <a:latin typeface="Roboto"/>
              <a:ea typeface="Roboto"/>
              <a:cs typeface="Roboto"/>
              <a:sym typeface="Roboto"/>
            </a:endParaRPr>
          </a:p>
          <a:p>
            <a:pPr indent="-301625" lvl="0" marL="457200" rtl="0" algn="l">
              <a:lnSpc>
                <a:spcPct val="180000"/>
              </a:lnSpc>
              <a:spcBef>
                <a:spcPts val="0"/>
              </a:spcBef>
              <a:spcAft>
                <a:spcPts val="0"/>
              </a:spcAft>
              <a:buClr>
                <a:schemeClr val="lt1"/>
              </a:buClr>
              <a:buSzPts val="1150"/>
              <a:buFont typeface="Roboto"/>
              <a:buChar char="●"/>
            </a:pPr>
            <a:r>
              <a:rPr lang="en" sz="1150">
                <a:solidFill>
                  <a:schemeClr val="lt1"/>
                </a:solidFill>
                <a:latin typeface="Roboto"/>
                <a:ea typeface="Roboto"/>
                <a:cs typeface="Roboto"/>
                <a:sym typeface="Roboto"/>
              </a:rPr>
              <a:t>How to shift the feet while applying continuous and consistent pressure so that the client does not feel the change</a:t>
            </a:r>
            <a:endParaRPr sz="1650">
              <a:solidFill>
                <a:schemeClr val="lt1"/>
              </a:solidFill>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Practicals - Shifting Feet to Extend Length of Strokes for Long Muscles like Quads &amp; Hams - 30 mins</a:t>
            </a:r>
            <a:endParaRPr/>
          </a:p>
        </p:txBody>
      </p:sp>
      <p:sp>
        <p:nvSpPr>
          <p:cNvPr id="109" name="Google Shape;109;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80000"/>
              </a:lnSpc>
              <a:spcBef>
                <a:spcPts val="0"/>
              </a:spcBef>
              <a:spcAft>
                <a:spcPts val="0"/>
              </a:spcAft>
              <a:buNone/>
            </a:pPr>
            <a:r>
              <a:t/>
            </a:r>
            <a:endParaRPr sz="1400">
              <a:solidFill>
                <a:srgbClr val="333333"/>
              </a:solidFill>
            </a:endParaRPr>
          </a:p>
          <a:p>
            <a:pPr indent="-317500" lvl="0" marL="457200" rtl="0" algn="l">
              <a:lnSpc>
                <a:spcPct val="180000"/>
              </a:lnSpc>
              <a:spcBef>
                <a:spcPts val="1200"/>
              </a:spcBef>
              <a:spcAft>
                <a:spcPts val="0"/>
              </a:spcAft>
              <a:buClr>
                <a:srgbClr val="333333"/>
              </a:buClr>
              <a:buSzPts val="1400"/>
              <a:buChar char="●"/>
            </a:pPr>
            <a:r>
              <a:rPr lang="en" sz="1400">
                <a:solidFill>
                  <a:srgbClr val="333333"/>
                </a:solidFill>
              </a:rPr>
              <a:t>Show examples of how to shift feet in standing postures so that longer myofascial strokes with continuous pressure can be applied without client feeling the shift in feet</a:t>
            </a:r>
            <a:endParaRPr sz="1400">
              <a:solidFill>
                <a:srgbClr val="333333"/>
              </a:solidFill>
            </a:endParaRPr>
          </a:p>
          <a:p>
            <a:pPr indent="-317500" lvl="0" marL="457200" rtl="0" algn="l">
              <a:lnSpc>
                <a:spcPct val="180000"/>
              </a:lnSpc>
              <a:spcBef>
                <a:spcPts val="0"/>
              </a:spcBef>
              <a:spcAft>
                <a:spcPts val="0"/>
              </a:spcAft>
              <a:buClr>
                <a:srgbClr val="333333"/>
              </a:buClr>
              <a:buSzPts val="1400"/>
              <a:buChar char="●"/>
            </a:pPr>
            <a:r>
              <a:rPr lang="en" sz="1400">
                <a:solidFill>
                  <a:srgbClr val="333333"/>
                </a:solidFill>
              </a:rPr>
              <a:t>Have students practice moving through standing postures while shifting feet without changing the posture of their upper body</a:t>
            </a:r>
            <a:endParaRPr sz="1400">
              <a:solidFill>
                <a:srgbClr val="333333"/>
              </a:solidFill>
            </a:endParaRPr>
          </a:p>
          <a:p>
            <a:pPr indent="-317500" lvl="0" marL="457200" rtl="0" algn="l">
              <a:lnSpc>
                <a:spcPct val="180000"/>
              </a:lnSpc>
              <a:spcBef>
                <a:spcPts val="0"/>
              </a:spcBef>
              <a:spcAft>
                <a:spcPts val="0"/>
              </a:spcAft>
              <a:buClr>
                <a:srgbClr val="333333"/>
              </a:buClr>
              <a:buSzPts val="1400"/>
              <a:buChar char="●"/>
            </a:pPr>
            <a:r>
              <a:rPr lang="en" sz="1400">
                <a:solidFill>
                  <a:srgbClr val="333333"/>
                </a:solidFill>
              </a:rPr>
              <a:t>Have students practice applying continuous pressure in a long myofascial stroke that requires shifting feet on each other while instructor makes small adjustments and points out areas where they can lessen muscular tension</a:t>
            </a:r>
            <a:endParaRPr sz="1400">
              <a:solidFill>
                <a:srgbClr val="33333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Why Improving Body Mechanics Matters: Needing Less Muscular Force Equals Greater Longevity</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b="1"/>
          </a:p>
          <a:p>
            <a:pPr indent="-342900" lvl="0" marL="457200" rtl="0" algn="l">
              <a:spcBef>
                <a:spcPts val="1200"/>
              </a:spcBef>
              <a:spcAft>
                <a:spcPts val="0"/>
              </a:spcAft>
              <a:buSzPts val="1800"/>
              <a:buChar char="●"/>
            </a:pPr>
            <a:r>
              <a:rPr b="1" lang="en"/>
              <a:t>Gain the ability to perform 5-8 table hours of massage per shift and not feel exhausted at the end of the day</a:t>
            </a:r>
            <a:endParaRPr b="1"/>
          </a:p>
          <a:p>
            <a:pPr indent="-342900" lvl="0" marL="457200" rtl="0" algn="l">
              <a:spcBef>
                <a:spcPts val="0"/>
              </a:spcBef>
              <a:spcAft>
                <a:spcPts val="0"/>
              </a:spcAft>
              <a:buSzPts val="1800"/>
              <a:buChar char="●"/>
            </a:pPr>
            <a:r>
              <a:rPr b="1" lang="en"/>
              <a:t>Have a greater and faster impact on your clients’ issues</a:t>
            </a:r>
            <a:endParaRPr b="1"/>
          </a:p>
          <a:p>
            <a:pPr indent="-342900" lvl="0" marL="457200" rtl="0" algn="l">
              <a:spcBef>
                <a:spcPts val="0"/>
              </a:spcBef>
              <a:spcAft>
                <a:spcPts val="0"/>
              </a:spcAft>
              <a:buSzPts val="1800"/>
              <a:buChar char="●"/>
            </a:pPr>
            <a:r>
              <a:rPr b="1" lang="en"/>
              <a:t>Have less wear and tear on your joints over time</a:t>
            </a:r>
            <a:endParaRPr b="1"/>
          </a:p>
          <a:p>
            <a:pPr indent="-342900" lvl="0" marL="457200" rtl="0" algn="l">
              <a:spcBef>
                <a:spcPts val="0"/>
              </a:spcBef>
              <a:spcAft>
                <a:spcPts val="0"/>
              </a:spcAft>
              <a:buSzPts val="1800"/>
              <a:buChar char="●"/>
            </a:pPr>
            <a:r>
              <a:rPr b="1" lang="en"/>
              <a:t>Avoid burnout</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Basic Principles of Proper Body Mechanics</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457200" rtl="0" algn="l">
              <a:spcBef>
                <a:spcPts val="0"/>
              </a:spcBef>
              <a:spcAft>
                <a:spcPts val="0"/>
              </a:spcAft>
              <a:buNone/>
            </a:pPr>
            <a:r>
              <a:t/>
            </a:r>
            <a:endParaRPr b="1"/>
          </a:p>
          <a:p>
            <a:pPr indent="-342900" lvl="0" marL="457200" rtl="0" algn="l">
              <a:spcBef>
                <a:spcPts val="1200"/>
              </a:spcBef>
              <a:spcAft>
                <a:spcPts val="0"/>
              </a:spcAft>
              <a:buSzPts val="1800"/>
              <a:buChar char="●"/>
            </a:pPr>
            <a:r>
              <a:rPr b="1" lang="en"/>
              <a:t>Use the constant force of gravity as the applied force to a client instead of your own muscular force whenever possible</a:t>
            </a:r>
            <a:endParaRPr b="1"/>
          </a:p>
          <a:p>
            <a:pPr indent="-342900" lvl="0" marL="457200" rtl="0" algn="l">
              <a:spcBef>
                <a:spcPts val="0"/>
              </a:spcBef>
              <a:spcAft>
                <a:spcPts val="0"/>
              </a:spcAft>
              <a:buSzPts val="1800"/>
              <a:buChar char="●"/>
            </a:pPr>
            <a:r>
              <a:rPr b="1" lang="en"/>
              <a:t>Stack bones and joints so that lines of force go through the skeleton which allows using as little muscular force as possible</a:t>
            </a:r>
            <a:endParaRPr b="1"/>
          </a:p>
          <a:p>
            <a:pPr indent="-342900" lvl="0" marL="457200" rtl="0" algn="l">
              <a:spcBef>
                <a:spcPts val="0"/>
              </a:spcBef>
              <a:spcAft>
                <a:spcPts val="0"/>
              </a:spcAft>
              <a:buSzPts val="1800"/>
              <a:buChar char="●"/>
            </a:pPr>
            <a:r>
              <a:rPr b="1" lang="en"/>
              <a:t>Use muscular force primarily to balance your own skeleton in gravity and “drop” your bones through the client instead of using your muscles to push into the client</a:t>
            </a:r>
            <a:endParaRPr b="1"/>
          </a:p>
          <a:p>
            <a:pPr indent="-342900" lvl="0" marL="457200" rtl="0" algn="l">
              <a:spcBef>
                <a:spcPts val="0"/>
              </a:spcBef>
              <a:spcAft>
                <a:spcPts val="0"/>
              </a:spcAft>
              <a:buSzPts val="1800"/>
              <a:buChar char="●"/>
            </a:pPr>
            <a:r>
              <a:rPr b="1" lang="en"/>
              <a:t>Be very sparing in using </a:t>
            </a:r>
            <a:r>
              <a:rPr b="1" lang="en"/>
              <a:t>techniques</a:t>
            </a:r>
            <a:r>
              <a:rPr b="1" lang="en"/>
              <a:t> that require muscular force to make them work (try to limit to 20-30 minutes per shift at most)</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Basic Principles of Proper Body Mechanics (cont)</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b="1"/>
          </a:p>
          <a:p>
            <a:pPr indent="-342900" lvl="0" marL="457200" rtl="0" algn="l">
              <a:spcBef>
                <a:spcPts val="1200"/>
              </a:spcBef>
              <a:spcAft>
                <a:spcPts val="0"/>
              </a:spcAft>
              <a:buSzPts val="1800"/>
              <a:buChar char="●"/>
            </a:pPr>
            <a:r>
              <a:rPr b="1" lang="en"/>
              <a:t>Let the client’s tissues release on their own time vs trying to force them to open up - patience will allow you to work much deeper without exhausting yourself and with less intense sensation for the client</a:t>
            </a:r>
            <a:endParaRPr b="1"/>
          </a:p>
          <a:p>
            <a:pPr indent="-342900" lvl="0" marL="457200" rtl="0" algn="l">
              <a:spcBef>
                <a:spcPts val="0"/>
              </a:spcBef>
              <a:spcAft>
                <a:spcPts val="0"/>
              </a:spcAft>
              <a:buSzPts val="1800"/>
              <a:buChar char="●"/>
            </a:pPr>
            <a:r>
              <a:rPr b="1" lang="en"/>
              <a:t>Speed and depth affect each other </a:t>
            </a:r>
            <a:r>
              <a:rPr b="1" lang="en"/>
              <a:t>inversely</a:t>
            </a:r>
            <a:r>
              <a:rPr b="1" lang="en"/>
              <a:t> - the deeper you need to work, the slower you should expect the tissue to open</a:t>
            </a:r>
            <a:endParaRPr b="1"/>
          </a:p>
          <a:p>
            <a:pPr indent="-342900" lvl="0" marL="457200" rtl="0" algn="l">
              <a:spcBef>
                <a:spcPts val="0"/>
              </a:spcBef>
              <a:spcAft>
                <a:spcPts val="0"/>
              </a:spcAft>
              <a:buSzPts val="1800"/>
              <a:buChar char="●"/>
            </a:pPr>
            <a:r>
              <a:rPr b="1" lang="en"/>
              <a:t>Ideally, you use gravity to “fall” into the tissue in a direction along a muscle or fascial plane - as it “melts” open in front of your stroke you simply follow it through the tissues</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Supporting Yourself in Gravity</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b="1"/>
          </a:p>
          <a:p>
            <a:pPr indent="-342900" lvl="0" marL="457200" rtl="0" algn="l">
              <a:spcBef>
                <a:spcPts val="1200"/>
              </a:spcBef>
              <a:spcAft>
                <a:spcPts val="0"/>
              </a:spcAft>
              <a:buSzPts val="1800"/>
              <a:buChar char="●"/>
            </a:pPr>
            <a:r>
              <a:rPr b="1" lang="en"/>
              <a:t>Try 3 points of contact for supporting your body in space instead 2 to allow you to more easily shift your </a:t>
            </a:r>
            <a:r>
              <a:rPr b="1" lang="en"/>
              <a:t>position</a:t>
            </a:r>
            <a:r>
              <a:rPr b="1" lang="en"/>
              <a:t> in space to follow strokes</a:t>
            </a:r>
            <a:endParaRPr b="1"/>
          </a:p>
          <a:p>
            <a:pPr indent="-317500" lvl="1" marL="914400" rtl="0" algn="l">
              <a:spcBef>
                <a:spcPts val="0"/>
              </a:spcBef>
              <a:spcAft>
                <a:spcPts val="0"/>
              </a:spcAft>
              <a:buSzPts val="1400"/>
              <a:buChar char="○"/>
            </a:pPr>
            <a:r>
              <a:rPr b="1" lang="en"/>
              <a:t>2 feet on floor and 1 hip on table</a:t>
            </a:r>
            <a:endParaRPr b="1"/>
          </a:p>
          <a:p>
            <a:pPr indent="-317500" lvl="1" marL="914400" rtl="0" algn="l">
              <a:spcBef>
                <a:spcPts val="0"/>
              </a:spcBef>
              <a:spcAft>
                <a:spcPts val="0"/>
              </a:spcAft>
              <a:buSzPts val="1400"/>
              <a:buChar char="○"/>
            </a:pPr>
            <a:r>
              <a:rPr b="1" lang="en"/>
              <a:t>2 feet on floor and 1 hand on table</a:t>
            </a:r>
            <a:endParaRPr b="1"/>
          </a:p>
          <a:p>
            <a:pPr indent="-317500" lvl="1" marL="914400" rtl="0" algn="l">
              <a:spcBef>
                <a:spcPts val="0"/>
              </a:spcBef>
              <a:spcAft>
                <a:spcPts val="0"/>
              </a:spcAft>
              <a:buSzPts val="1400"/>
              <a:buChar char="○"/>
            </a:pPr>
            <a:r>
              <a:rPr b="1" lang="en"/>
              <a:t>2 Sitz bones on chair 2 feet on Floor</a:t>
            </a:r>
            <a:endParaRPr b="1"/>
          </a:p>
          <a:p>
            <a:pPr indent="-317500" lvl="1" marL="914400" rtl="0" algn="l">
              <a:spcBef>
                <a:spcPts val="0"/>
              </a:spcBef>
              <a:spcAft>
                <a:spcPts val="0"/>
              </a:spcAft>
              <a:buSzPts val="1400"/>
              <a:buChar char="○"/>
            </a:pPr>
            <a:r>
              <a:rPr b="1" lang="en"/>
              <a:t>Kneeling (1 foot on floor + 1 knee and foot on floor)</a:t>
            </a:r>
            <a:endParaRPr b="1"/>
          </a:p>
          <a:p>
            <a:pPr indent="-342900" lvl="0" marL="457200" rtl="0" algn="l">
              <a:spcBef>
                <a:spcPts val="0"/>
              </a:spcBef>
              <a:spcAft>
                <a:spcPts val="0"/>
              </a:spcAft>
              <a:buSzPts val="1800"/>
              <a:buChar char="●"/>
            </a:pPr>
            <a:r>
              <a:rPr b="1" lang="en"/>
              <a:t>This will allow you to use the 2nd hand (elbow, fist, etc) to apply pressure and easily move the entire body to follow a stroke instead of using arm muscles to move the stroke through tissues</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Basic Principles of Proper Body Mechanics (cont)</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457200" rtl="0" algn="l">
              <a:spcBef>
                <a:spcPts val="0"/>
              </a:spcBef>
              <a:spcAft>
                <a:spcPts val="0"/>
              </a:spcAft>
              <a:buNone/>
            </a:pPr>
            <a:r>
              <a:t/>
            </a:r>
            <a:endParaRPr b="1"/>
          </a:p>
          <a:p>
            <a:pPr indent="-342900" lvl="0" marL="457200" rtl="0" algn="l">
              <a:spcBef>
                <a:spcPts val="1200"/>
              </a:spcBef>
              <a:spcAft>
                <a:spcPts val="0"/>
              </a:spcAft>
              <a:buSzPts val="1800"/>
              <a:buChar char="●"/>
            </a:pPr>
            <a:r>
              <a:rPr b="1" lang="en"/>
              <a:t>Avoid techniques that require grip and finger strength such as petrissage in favor of those that can be applied with a broader tool such as elbow, forearm, soft fist, palm, especially on larger muscles</a:t>
            </a:r>
            <a:endParaRPr b="1"/>
          </a:p>
          <a:p>
            <a:pPr indent="-342900" lvl="0" marL="457200" rtl="0" algn="l">
              <a:spcBef>
                <a:spcPts val="0"/>
              </a:spcBef>
              <a:spcAft>
                <a:spcPts val="0"/>
              </a:spcAft>
              <a:buSzPts val="1800"/>
              <a:buChar char="●"/>
            </a:pPr>
            <a:r>
              <a:rPr b="1" lang="en"/>
              <a:t>When finger detail is required, use fingers to support each other such as supported thumb or three fingers grouped together</a:t>
            </a:r>
            <a:endParaRPr b="1"/>
          </a:p>
          <a:p>
            <a:pPr indent="-342900" lvl="0" marL="457200" rtl="0" algn="l">
              <a:spcBef>
                <a:spcPts val="0"/>
              </a:spcBef>
              <a:spcAft>
                <a:spcPts val="0"/>
              </a:spcAft>
              <a:buSzPts val="1800"/>
              <a:buChar char="●"/>
            </a:pPr>
            <a:r>
              <a:rPr b="1" lang="en"/>
              <a:t>The more patient that you are in letting the tissue open up the less force you need and the stress on your joints</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Practical Demonstrations - Static Grounding - 90 mins</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lnSpc>
                <a:spcPct val="180000"/>
              </a:lnSpc>
              <a:spcBef>
                <a:spcPts val="0"/>
              </a:spcBef>
              <a:spcAft>
                <a:spcPts val="0"/>
              </a:spcAft>
              <a:buClr>
                <a:srgbClr val="333333"/>
              </a:buClr>
              <a:buSzPts val="1400"/>
              <a:buChar char="●"/>
            </a:pPr>
            <a:r>
              <a:rPr b="1" lang="en" sz="1400">
                <a:solidFill>
                  <a:srgbClr val="333333"/>
                </a:solidFill>
              </a:rPr>
              <a:t>Show examples of stances &amp; moving through feet, ankles, knees and hips while maintaining consistent upper body shape (stances stay planted in place on floor and don’t shift floor position yet) </a:t>
            </a:r>
            <a:endParaRPr b="1" sz="1400">
              <a:solidFill>
                <a:srgbClr val="333333"/>
              </a:solidFill>
            </a:endParaRPr>
          </a:p>
          <a:p>
            <a:pPr indent="-317500" lvl="1" marL="914400" rtl="0" algn="l">
              <a:lnSpc>
                <a:spcPct val="180000"/>
              </a:lnSpc>
              <a:spcBef>
                <a:spcPts val="0"/>
              </a:spcBef>
              <a:spcAft>
                <a:spcPts val="0"/>
              </a:spcAft>
              <a:buClr>
                <a:srgbClr val="333333"/>
              </a:buClr>
              <a:buSzPts val="1400"/>
              <a:buChar char="○"/>
            </a:pPr>
            <a:r>
              <a:rPr b="1" lang="en">
                <a:solidFill>
                  <a:srgbClr val="333333"/>
                </a:solidFill>
              </a:rPr>
              <a:t>Standing using fingers, palms, soft fists, thumbs, and elbows</a:t>
            </a:r>
            <a:endParaRPr b="1">
              <a:solidFill>
                <a:srgbClr val="333333"/>
              </a:solidFill>
            </a:endParaRPr>
          </a:p>
          <a:p>
            <a:pPr indent="-317500" lvl="1" marL="914400" rtl="0" algn="l">
              <a:lnSpc>
                <a:spcPct val="180000"/>
              </a:lnSpc>
              <a:spcBef>
                <a:spcPts val="0"/>
              </a:spcBef>
              <a:spcAft>
                <a:spcPts val="0"/>
              </a:spcAft>
              <a:buClr>
                <a:srgbClr val="333333"/>
              </a:buClr>
              <a:buSzPts val="1400"/>
              <a:buChar char="○"/>
            </a:pPr>
            <a:r>
              <a:rPr b="1" lang="en">
                <a:solidFill>
                  <a:srgbClr val="333333"/>
                </a:solidFill>
              </a:rPr>
              <a:t>Kneeling using fingers, palms, soft fists, thumbs and elbows</a:t>
            </a:r>
            <a:endParaRPr b="1">
              <a:solidFill>
                <a:srgbClr val="333333"/>
              </a:solidFill>
            </a:endParaRPr>
          </a:p>
          <a:p>
            <a:pPr indent="-317500" lvl="1" marL="914400" rtl="0" algn="l">
              <a:lnSpc>
                <a:spcPct val="180000"/>
              </a:lnSpc>
              <a:spcBef>
                <a:spcPts val="0"/>
              </a:spcBef>
              <a:spcAft>
                <a:spcPts val="0"/>
              </a:spcAft>
              <a:buClr>
                <a:srgbClr val="333333"/>
              </a:buClr>
              <a:buSzPts val="1400"/>
              <a:buChar char="○"/>
            </a:pPr>
            <a:r>
              <a:rPr b="1" lang="en">
                <a:solidFill>
                  <a:srgbClr val="333333"/>
                </a:solidFill>
              </a:rPr>
              <a:t>Sitting using fingers, palms, soft fists, thumbs, and elbows</a:t>
            </a:r>
            <a:endParaRPr b="1">
              <a:solidFill>
                <a:srgbClr val="333333"/>
              </a:solidFill>
            </a:endParaRPr>
          </a:p>
          <a:p>
            <a:pPr indent="-317500" lvl="0" marL="457200" rtl="0" algn="l">
              <a:lnSpc>
                <a:spcPct val="180000"/>
              </a:lnSpc>
              <a:spcBef>
                <a:spcPts val="0"/>
              </a:spcBef>
              <a:spcAft>
                <a:spcPts val="0"/>
              </a:spcAft>
              <a:buClr>
                <a:srgbClr val="333333"/>
              </a:buClr>
              <a:buSzPts val="1400"/>
              <a:buChar char="●"/>
            </a:pPr>
            <a:r>
              <a:rPr b="1" lang="en" sz="1400">
                <a:solidFill>
                  <a:srgbClr val="333333"/>
                </a:solidFill>
              </a:rPr>
              <a:t>Have students stand in rows and practice these movements in standing and kneeling postures while instructor makes small adjustments and tests their ability to apply basic pressure without tensing arm muscles</a:t>
            </a:r>
            <a:endParaRPr b="1" sz="1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Practical Demonstrations - Softening Internally - 30 mins</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180000"/>
              </a:lnSpc>
              <a:spcBef>
                <a:spcPts val="0"/>
              </a:spcBef>
              <a:spcAft>
                <a:spcPts val="0"/>
              </a:spcAft>
              <a:buClr>
                <a:srgbClr val="333333"/>
              </a:buClr>
              <a:buSzPts val="1800"/>
              <a:buChar char="●"/>
            </a:pPr>
            <a:r>
              <a:rPr lang="en">
                <a:solidFill>
                  <a:srgbClr val="333333"/>
                </a:solidFill>
              </a:rPr>
              <a:t>Show examples on students of the difference in feel of pressure applied with muscular force vs poured soft weight</a:t>
            </a:r>
            <a:endParaRPr>
              <a:solidFill>
                <a:srgbClr val="333333"/>
              </a:solidFill>
            </a:endParaRPr>
          </a:p>
          <a:p>
            <a:pPr indent="-342900" lvl="0" marL="457200" rtl="0" algn="l">
              <a:lnSpc>
                <a:spcPct val="180000"/>
              </a:lnSpc>
              <a:spcBef>
                <a:spcPts val="0"/>
              </a:spcBef>
              <a:spcAft>
                <a:spcPts val="0"/>
              </a:spcAft>
              <a:buClr>
                <a:srgbClr val="333333"/>
              </a:buClr>
              <a:buSzPts val="1800"/>
              <a:buChar char="●"/>
            </a:pPr>
            <a:r>
              <a:rPr lang="en">
                <a:solidFill>
                  <a:srgbClr val="333333"/>
                </a:solidFill>
              </a:rPr>
              <a:t>Have students practice applying pressure in standing, kneeling, and sitting postures with various tools while instructor makes small adjustments and points out areas where they can lessen muscular tension</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Practicals - Changing Intensity by Changing Body Angle Instead of Pressing Harder - 30 mins</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457200" rtl="0" algn="l">
              <a:lnSpc>
                <a:spcPct val="180000"/>
              </a:lnSpc>
              <a:spcBef>
                <a:spcPts val="0"/>
              </a:spcBef>
              <a:spcAft>
                <a:spcPts val="0"/>
              </a:spcAft>
              <a:buNone/>
            </a:pPr>
            <a:r>
              <a:t/>
            </a:r>
            <a:endParaRPr sz="1600">
              <a:solidFill>
                <a:srgbClr val="333333"/>
              </a:solidFill>
            </a:endParaRPr>
          </a:p>
          <a:p>
            <a:pPr indent="-330200" lvl="0" marL="457200" rtl="0" algn="l">
              <a:lnSpc>
                <a:spcPct val="180000"/>
              </a:lnSpc>
              <a:spcBef>
                <a:spcPts val="1200"/>
              </a:spcBef>
              <a:spcAft>
                <a:spcPts val="0"/>
              </a:spcAft>
              <a:buClr>
                <a:srgbClr val="333333"/>
              </a:buClr>
              <a:buSzPts val="1600"/>
              <a:buChar char="●"/>
            </a:pPr>
            <a:r>
              <a:rPr lang="en" sz="1600">
                <a:solidFill>
                  <a:srgbClr val="333333"/>
                </a:solidFill>
              </a:rPr>
              <a:t>Show examples on students of the difference in feel of increased pressure applied with muscular force vs changed angle and body weight</a:t>
            </a:r>
            <a:endParaRPr sz="1600">
              <a:solidFill>
                <a:srgbClr val="333333"/>
              </a:solidFill>
            </a:endParaRPr>
          </a:p>
          <a:p>
            <a:pPr indent="-330200" lvl="0" marL="457200" rtl="0" algn="l">
              <a:lnSpc>
                <a:spcPct val="180000"/>
              </a:lnSpc>
              <a:spcBef>
                <a:spcPts val="0"/>
              </a:spcBef>
              <a:spcAft>
                <a:spcPts val="0"/>
              </a:spcAft>
              <a:buClr>
                <a:srgbClr val="333333"/>
              </a:buClr>
              <a:buSzPts val="1600"/>
              <a:buChar char="●"/>
            </a:pPr>
            <a:r>
              <a:rPr lang="en" sz="1600">
                <a:solidFill>
                  <a:srgbClr val="333333"/>
                </a:solidFill>
              </a:rPr>
              <a:t>Have students practice applying gradually increasing and decreasing pressure in standing, kneeling, and sitting postures with various tools by changing angle and body weight while instructor makes small adjustments and points out areas where they can lessen muscular tension</a:t>
            </a:r>
            <a:endParaRPr sz="1600">
              <a:solidFill>
                <a:srgbClr val="333333"/>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