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5143500" cx="9144000"/>
  <p:notesSz cx="6858000" cy="9144000"/>
  <p:embeddedFontLst>
    <p:embeddedFont>
      <p:font typeface="Robot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Roboto-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bold.fntdata"/><Relationship Id="rId14" Type="http://schemas.openxmlformats.org/officeDocument/2006/relationships/slide" Target="slides/slide9.xml"/><Relationship Id="rId58" Type="http://schemas.openxmlformats.org/officeDocument/2006/relationships/font" Target="fonts/Robo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2709dc37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2709dc37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71692b268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71692b268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9b754d67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9b754d67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71692b268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71692b268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2709dc37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2709dc37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6f239361c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6f239361c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71692b268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71692b268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72a5845eeb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72a5845eeb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72a5845ee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72a5845ee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6f239361c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6f239361c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bfe938dc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bfe938dc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9b754d67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19b754d67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71692b268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71692b268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71692b268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71692b268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9b754d679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9b754d67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71692b268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71692b268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71692b268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71692b268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72a5845e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72a5845e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9b754d679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19b754d679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d6e83b4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1d6e83b4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72a5845e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72a5845e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9b754d6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9b754d6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72a5845ee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72a5845ee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72a5845ee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72a5845ee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72a5845ee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72a5845ee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72a5845ee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72a5845ee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72a5845ee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72a5845ee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72a5845ee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72a5845ee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72a5845ee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72a5845ee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3f2a3a0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f3f2a3a0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f3f2a3a0c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f3f2a3a0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72a5845ee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72a5845ee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9b754d67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9b754d67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3f2a3a0c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3f2a3a0c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f3f2a3a0c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f3f2a3a0c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72a5845ee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72a5845ee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72a5845ee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72a5845ee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72a5845ee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72a5845ee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72a5845ee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72a5845ee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72a5845ee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72a5845ee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72a5845ee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72a5845ee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72a5845eeb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72a5845ee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72a5845eeb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72a5845eeb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9b754d67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9b754d67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72a5845eeb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72a5845ee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72a5845ee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72a5845ee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72a5845ee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72a5845ee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6f239361c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6f239361c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6f239361c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6f239361c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6f239361c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6f239361c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6f239361c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6f239361c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rPr>
              <a:t>Feet &amp; Ankles</a:t>
            </a:r>
            <a:endParaRPr>
              <a:solidFill>
                <a:schemeClr val="lt1"/>
              </a:solidFill>
            </a:endParaRPr>
          </a:p>
        </p:txBody>
      </p:sp>
      <p:sp>
        <p:nvSpPr>
          <p:cNvPr id="55" name="Google Shape;55;p13"/>
          <p:cNvSpPr txBox="1"/>
          <p:nvPr>
            <p:ph idx="1" type="subTitle"/>
          </p:nvPr>
        </p:nvSpPr>
        <p:spPr>
          <a:xfrm>
            <a:off x="431400" y="1566975"/>
            <a:ext cx="8281200" cy="2971800"/>
          </a:xfrm>
          <a:prstGeom prst="rect">
            <a:avLst/>
          </a:prstGeom>
        </p:spPr>
        <p:txBody>
          <a:bodyPr anchorCtr="0" anchor="t" bIns="91425" lIns="91425" spcFirstLastPara="1" rIns="91425" wrap="square" tIns="91425">
            <a:spAutoFit/>
          </a:bodyPr>
          <a:lstStyle/>
          <a:p>
            <a:pPr indent="0" lvl="0" marL="0" rtl="0" algn="l">
              <a:lnSpc>
                <a:spcPct val="115000"/>
              </a:lnSpc>
              <a:spcBef>
                <a:spcPts val="2300"/>
              </a:spcBef>
              <a:spcAft>
                <a:spcPts val="0"/>
              </a:spcAft>
              <a:buNone/>
            </a:pPr>
            <a:r>
              <a:rPr b="1" lang="en" sz="2000">
                <a:solidFill>
                  <a:schemeClr val="lt1"/>
                </a:solidFill>
                <a:latin typeface="Arial"/>
                <a:ea typeface="Arial"/>
                <a:cs typeface="Arial"/>
                <a:sym typeface="Arial"/>
              </a:rPr>
              <a:t>Day 1</a:t>
            </a:r>
            <a:endParaRPr b="1" sz="2000">
              <a:solidFill>
                <a:schemeClr val="lt1"/>
              </a:solidFill>
              <a:latin typeface="Arial"/>
              <a:ea typeface="Arial"/>
              <a:cs typeface="Arial"/>
              <a:sym typeface="Arial"/>
            </a:endParaRPr>
          </a:p>
          <a:p>
            <a:pPr indent="-346075" lvl="0" marL="457200" rtl="0" algn="l">
              <a:lnSpc>
                <a:spcPct val="180000"/>
              </a:lnSpc>
              <a:spcBef>
                <a:spcPts val="2300"/>
              </a:spcBef>
              <a:spcAft>
                <a:spcPts val="0"/>
              </a:spcAft>
              <a:buClr>
                <a:schemeClr val="lt1"/>
              </a:buClr>
              <a:buSzPts val="1850"/>
              <a:buFont typeface="Roboto"/>
              <a:buChar char="●"/>
            </a:pPr>
            <a:r>
              <a:rPr lang="en" sz="1650">
                <a:solidFill>
                  <a:schemeClr val="lt1"/>
                </a:solidFill>
                <a:latin typeface="Verdana"/>
                <a:ea typeface="Verdana"/>
                <a:cs typeface="Verdana"/>
                <a:sym typeface="Verdana"/>
              </a:rPr>
              <a:t>Review the relevant anatomy for the lower leg</a:t>
            </a:r>
            <a:r>
              <a:rPr lang="en" sz="1650">
                <a:solidFill>
                  <a:schemeClr val="lt1"/>
                </a:solidFill>
                <a:latin typeface="Verdana"/>
                <a:ea typeface="Verdana"/>
                <a:cs typeface="Verdana"/>
                <a:sym typeface="Verdana"/>
              </a:rPr>
              <a:t> and learn to assess client foot shapes and alignment patterns</a:t>
            </a:r>
            <a:endParaRPr sz="1650">
              <a:solidFill>
                <a:schemeClr val="lt1"/>
              </a:solidFill>
              <a:latin typeface="Verdana"/>
              <a:ea typeface="Verdana"/>
              <a:cs typeface="Verdana"/>
              <a:sym typeface="Verdana"/>
            </a:endParaRPr>
          </a:p>
          <a:p>
            <a:pPr indent="-333375" lvl="0" marL="457200" rtl="0" algn="l">
              <a:lnSpc>
                <a:spcPct val="180000"/>
              </a:lnSpc>
              <a:spcBef>
                <a:spcPts val="0"/>
              </a:spcBef>
              <a:spcAft>
                <a:spcPts val="0"/>
              </a:spcAft>
              <a:buClr>
                <a:schemeClr val="lt1"/>
              </a:buClr>
              <a:buSzPts val="1650"/>
              <a:buFont typeface="Verdana"/>
              <a:buChar char="●"/>
            </a:pPr>
            <a:r>
              <a:rPr lang="en" sz="1650">
                <a:solidFill>
                  <a:schemeClr val="lt1"/>
                </a:solidFill>
                <a:latin typeface="Verdana"/>
                <a:ea typeface="Verdana"/>
                <a:cs typeface="Verdana"/>
                <a:sym typeface="Verdana"/>
              </a:rPr>
              <a:t>Define neutral and efficient foot &amp; ankle alignments and gaits</a:t>
            </a:r>
            <a:endParaRPr sz="1650">
              <a:solidFill>
                <a:schemeClr val="lt1"/>
              </a:solidFill>
              <a:latin typeface="Verdana"/>
              <a:ea typeface="Verdana"/>
              <a:cs typeface="Verdana"/>
              <a:sym typeface="Verdana"/>
            </a:endParaRPr>
          </a:p>
          <a:p>
            <a:pPr indent="-333375" lvl="0" marL="457200" rtl="0" algn="l">
              <a:lnSpc>
                <a:spcPct val="180000"/>
              </a:lnSpc>
              <a:spcBef>
                <a:spcPts val="0"/>
              </a:spcBef>
              <a:spcAft>
                <a:spcPts val="0"/>
              </a:spcAft>
              <a:buClr>
                <a:schemeClr val="lt1"/>
              </a:buClr>
              <a:buSzPts val="1650"/>
              <a:buFont typeface="Verdana"/>
              <a:buChar char="●"/>
            </a:pPr>
            <a:r>
              <a:rPr lang="en" sz="1650">
                <a:solidFill>
                  <a:schemeClr val="lt1"/>
                </a:solidFill>
                <a:latin typeface="Verdana"/>
                <a:ea typeface="Verdana"/>
                <a:cs typeface="Verdana"/>
                <a:sym typeface="Verdana"/>
              </a:rPr>
              <a:t>Learn and practice observing inefficient gait patterns and how they might affect knees, hips, back, shoulders, and neck</a:t>
            </a:r>
            <a:endParaRPr b="1" sz="185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Anatomy Review: Major Bony Landmarks Most Relevant to Manual Therapy of Lower Leg</a:t>
            </a:r>
            <a:endParaRPr/>
          </a:p>
        </p:txBody>
      </p:sp>
      <p:sp>
        <p:nvSpPr>
          <p:cNvPr id="110" name="Google Shape;110;p22"/>
          <p:cNvSpPr txBox="1"/>
          <p:nvPr>
            <p:ph idx="1" type="body"/>
          </p:nvPr>
        </p:nvSpPr>
        <p:spPr>
          <a:xfrm>
            <a:off x="311700" y="14681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Tibial Tuberosity</a:t>
            </a:r>
            <a:endParaRPr b="1"/>
          </a:p>
          <a:p>
            <a:pPr indent="-342900" lvl="0" marL="457200" rtl="0" algn="l">
              <a:spcBef>
                <a:spcPts val="0"/>
              </a:spcBef>
              <a:spcAft>
                <a:spcPts val="0"/>
              </a:spcAft>
              <a:buSzPts val="1800"/>
              <a:buChar char="●"/>
            </a:pPr>
            <a:r>
              <a:rPr b="1" lang="en"/>
              <a:t>Head of the Fibula</a:t>
            </a:r>
            <a:endParaRPr b="1"/>
          </a:p>
          <a:p>
            <a:pPr indent="-342900" lvl="0" marL="457200" rtl="0" algn="l">
              <a:spcBef>
                <a:spcPts val="0"/>
              </a:spcBef>
              <a:spcAft>
                <a:spcPts val="0"/>
              </a:spcAft>
              <a:buSzPts val="1800"/>
              <a:buChar char="●"/>
            </a:pPr>
            <a:r>
              <a:rPr b="1" lang="en"/>
              <a:t>Interosseous Membrane between Tibia &amp; Fibula</a:t>
            </a:r>
            <a:endParaRPr b="1"/>
          </a:p>
          <a:p>
            <a:pPr indent="-342900" lvl="0" marL="457200" rtl="0" algn="l">
              <a:spcBef>
                <a:spcPts val="0"/>
              </a:spcBef>
              <a:spcAft>
                <a:spcPts val="0"/>
              </a:spcAft>
              <a:buSzPts val="1800"/>
              <a:buChar char="●"/>
            </a:pPr>
            <a:r>
              <a:rPr b="1" lang="en"/>
              <a:t>Medial &amp; Lateral Malleolus</a:t>
            </a:r>
            <a:endParaRPr b="1"/>
          </a:p>
          <a:p>
            <a:pPr indent="-342900" lvl="0" marL="457200" rtl="0" algn="l">
              <a:spcBef>
                <a:spcPts val="0"/>
              </a:spcBef>
              <a:spcAft>
                <a:spcPts val="0"/>
              </a:spcAft>
              <a:buSzPts val="1800"/>
              <a:buChar char="●"/>
            </a:pPr>
            <a:r>
              <a:rPr b="1" lang="en"/>
              <a:t>Medial &amp; Lateral sides of the Calcaneus</a:t>
            </a:r>
            <a:endParaRPr b="1"/>
          </a:p>
          <a:p>
            <a:pPr indent="-342900" lvl="0" marL="457200" rtl="0" algn="l">
              <a:spcBef>
                <a:spcPts val="0"/>
              </a:spcBef>
              <a:spcAft>
                <a:spcPts val="0"/>
              </a:spcAft>
              <a:buSzPts val="1800"/>
              <a:buChar char="●"/>
            </a:pPr>
            <a:r>
              <a:rPr b="1" lang="en"/>
              <a:t>Medial edge of the Navicular</a:t>
            </a:r>
            <a:endParaRPr b="1"/>
          </a:p>
          <a:p>
            <a:pPr indent="-342900" lvl="0" marL="457200" rtl="0" algn="l">
              <a:spcBef>
                <a:spcPts val="0"/>
              </a:spcBef>
              <a:spcAft>
                <a:spcPts val="0"/>
              </a:spcAft>
              <a:buSzPts val="1800"/>
              <a:buChar char="●"/>
            </a:pPr>
            <a:r>
              <a:rPr b="1" lang="en"/>
              <a:t>Head of the 5th Metatarsal</a:t>
            </a:r>
            <a:endParaRPr b="1"/>
          </a:p>
          <a:p>
            <a:pPr indent="-342900" lvl="0" marL="457200" rtl="0" algn="l">
              <a:spcBef>
                <a:spcPts val="0"/>
              </a:spcBef>
              <a:spcAft>
                <a:spcPts val="0"/>
              </a:spcAft>
              <a:buSzPts val="1800"/>
              <a:buChar char="●"/>
            </a:pPr>
            <a:r>
              <a:rPr b="1" lang="en"/>
              <a:t>“Met-Heads” (ie balls of the feet)</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Three Muscle Compartments Control the Ankle, Foot, and Toes - Anterior, Posterior, and Lateral</a:t>
            </a:r>
            <a:endParaRPr/>
          </a:p>
        </p:txBody>
      </p:sp>
      <p:sp>
        <p:nvSpPr>
          <p:cNvPr id="116" name="Google Shape;116;p23"/>
          <p:cNvSpPr txBox="1"/>
          <p:nvPr>
            <p:ph idx="1" type="body"/>
          </p:nvPr>
        </p:nvSpPr>
        <p:spPr>
          <a:xfrm>
            <a:off x="311700" y="1468175"/>
            <a:ext cx="3885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Posterior Compartment Muscles</a:t>
            </a:r>
            <a:endParaRPr b="1"/>
          </a:p>
          <a:p>
            <a:pPr indent="-342900" lvl="0" marL="457200" rtl="0" algn="l">
              <a:spcBef>
                <a:spcPts val="1200"/>
              </a:spcBef>
              <a:spcAft>
                <a:spcPts val="0"/>
              </a:spcAft>
              <a:buSzPts val="1800"/>
              <a:buChar char="●"/>
            </a:pPr>
            <a:r>
              <a:rPr b="1" lang="en"/>
              <a:t>Gastrocnemius</a:t>
            </a:r>
            <a:endParaRPr b="1"/>
          </a:p>
          <a:p>
            <a:pPr indent="-342900" lvl="0" marL="457200" rtl="0" algn="l">
              <a:spcBef>
                <a:spcPts val="0"/>
              </a:spcBef>
              <a:spcAft>
                <a:spcPts val="0"/>
              </a:spcAft>
              <a:buSzPts val="1800"/>
              <a:buChar char="●"/>
            </a:pPr>
            <a:r>
              <a:rPr b="1" lang="en"/>
              <a:t>Soleus</a:t>
            </a:r>
            <a:endParaRPr b="1"/>
          </a:p>
          <a:p>
            <a:pPr indent="-342900" lvl="0" marL="457200" rtl="0" algn="l">
              <a:spcBef>
                <a:spcPts val="0"/>
              </a:spcBef>
              <a:spcAft>
                <a:spcPts val="0"/>
              </a:spcAft>
              <a:buSzPts val="1800"/>
              <a:buChar char="●"/>
            </a:pPr>
            <a:r>
              <a:rPr b="1" lang="en"/>
              <a:t>Popliteus</a:t>
            </a:r>
            <a:endParaRPr b="1"/>
          </a:p>
          <a:p>
            <a:pPr indent="-342900" lvl="0" marL="457200" rtl="0" algn="l">
              <a:spcBef>
                <a:spcPts val="0"/>
              </a:spcBef>
              <a:spcAft>
                <a:spcPts val="0"/>
              </a:spcAft>
              <a:buSzPts val="1800"/>
              <a:buChar char="●"/>
            </a:pPr>
            <a:r>
              <a:rPr b="1" lang="en"/>
              <a:t>Plantaris</a:t>
            </a:r>
            <a:endParaRPr b="1"/>
          </a:p>
          <a:p>
            <a:pPr indent="-342900" lvl="0" marL="457200" rtl="0" algn="l">
              <a:spcBef>
                <a:spcPts val="0"/>
              </a:spcBef>
              <a:spcAft>
                <a:spcPts val="0"/>
              </a:spcAft>
              <a:buSzPts val="1800"/>
              <a:buChar char="●"/>
            </a:pPr>
            <a:r>
              <a:rPr b="1" lang="en"/>
              <a:t>Flexor Digitorum Longus</a:t>
            </a:r>
            <a:endParaRPr b="1"/>
          </a:p>
          <a:p>
            <a:pPr indent="-342900" lvl="0" marL="457200" rtl="0" algn="l">
              <a:spcBef>
                <a:spcPts val="0"/>
              </a:spcBef>
              <a:spcAft>
                <a:spcPts val="0"/>
              </a:spcAft>
              <a:buSzPts val="1800"/>
              <a:buChar char="●"/>
            </a:pPr>
            <a:r>
              <a:rPr b="1" lang="en"/>
              <a:t>Flexor </a:t>
            </a:r>
            <a:r>
              <a:rPr b="1" lang="en"/>
              <a:t>Hallucis</a:t>
            </a:r>
            <a:r>
              <a:rPr b="1" lang="en"/>
              <a:t> Longus</a:t>
            </a:r>
            <a:endParaRPr b="1"/>
          </a:p>
          <a:p>
            <a:pPr indent="-342900" lvl="0" marL="457200" rtl="0" algn="l">
              <a:spcBef>
                <a:spcPts val="0"/>
              </a:spcBef>
              <a:spcAft>
                <a:spcPts val="0"/>
              </a:spcAft>
              <a:buSzPts val="1800"/>
              <a:buChar char="●"/>
            </a:pPr>
            <a:r>
              <a:rPr b="1" lang="en"/>
              <a:t>Tibialis Posterior</a:t>
            </a:r>
            <a:endParaRPr b="1"/>
          </a:p>
        </p:txBody>
      </p:sp>
      <p:sp>
        <p:nvSpPr>
          <p:cNvPr id="117" name="Google Shape;117;p23"/>
          <p:cNvSpPr txBox="1"/>
          <p:nvPr>
            <p:ph idx="1" type="body"/>
          </p:nvPr>
        </p:nvSpPr>
        <p:spPr>
          <a:xfrm>
            <a:off x="4274100" y="1468175"/>
            <a:ext cx="3885900" cy="173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Anterior</a:t>
            </a:r>
            <a:r>
              <a:rPr b="1" lang="en"/>
              <a:t> Compartment Muscles</a:t>
            </a:r>
            <a:endParaRPr b="1"/>
          </a:p>
          <a:p>
            <a:pPr indent="-342900" lvl="0" marL="457200" rtl="0" algn="l">
              <a:spcBef>
                <a:spcPts val="1200"/>
              </a:spcBef>
              <a:spcAft>
                <a:spcPts val="0"/>
              </a:spcAft>
              <a:buSzPts val="1800"/>
              <a:buChar char="●"/>
            </a:pPr>
            <a:r>
              <a:rPr b="1" lang="en"/>
              <a:t>Tibialis Anterior</a:t>
            </a:r>
            <a:endParaRPr b="1"/>
          </a:p>
          <a:p>
            <a:pPr indent="-342900" lvl="0" marL="457200" rtl="0" algn="l">
              <a:spcBef>
                <a:spcPts val="0"/>
              </a:spcBef>
              <a:spcAft>
                <a:spcPts val="0"/>
              </a:spcAft>
              <a:buSzPts val="1800"/>
              <a:buChar char="●"/>
            </a:pPr>
            <a:r>
              <a:rPr b="1" lang="en"/>
              <a:t>Extensor Digitorum Longus</a:t>
            </a:r>
            <a:endParaRPr b="1"/>
          </a:p>
          <a:p>
            <a:pPr indent="-342900" lvl="0" marL="457200" rtl="0" algn="l">
              <a:spcBef>
                <a:spcPts val="0"/>
              </a:spcBef>
              <a:spcAft>
                <a:spcPts val="0"/>
              </a:spcAft>
              <a:buSzPts val="1800"/>
              <a:buChar char="●"/>
            </a:pPr>
            <a:r>
              <a:rPr b="1" lang="en"/>
              <a:t>Extensor </a:t>
            </a:r>
            <a:r>
              <a:rPr b="1" lang="en"/>
              <a:t>Hallucis</a:t>
            </a:r>
            <a:r>
              <a:rPr b="1" lang="en"/>
              <a:t> Longus</a:t>
            </a:r>
            <a:endParaRPr b="1"/>
          </a:p>
        </p:txBody>
      </p:sp>
      <p:sp>
        <p:nvSpPr>
          <p:cNvPr id="118" name="Google Shape;118;p23"/>
          <p:cNvSpPr txBox="1"/>
          <p:nvPr>
            <p:ph idx="1" type="body"/>
          </p:nvPr>
        </p:nvSpPr>
        <p:spPr>
          <a:xfrm>
            <a:off x="4274100" y="3068375"/>
            <a:ext cx="3885900" cy="173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Lateral</a:t>
            </a:r>
            <a:r>
              <a:rPr b="1" lang="en"/>
              <a:t> Compartment Muscles</a:t>
            </a:r>
            <a:endParaRPr b="1"/>
          </a:p>
          <a:p>
            <a:pPr indent="-342900" lvl="0" marL="457200" rtl="0" algn="l">
              <a:spcBef>
                <a:spcPts val="1200"/>
              </a:spcBef>
              <a:spcAft>
                <a:spcPts val="0"/>
              </a:spcAft>
              <a:buSzPts val="1800"/>
              <a:buChar char="●"/>
            </a:pPr>
            <a:r>
              <a:rPr b="1" lang="en"/>
              <a:t>Peroneus</a:t>
            </a:r>
            <a:r>
              <a:rPr b="1" lang="en"/>
              <a:t> Longus</a:t>
            </a:r>
            <a:endParaRPr b="1"/>
          </a:p>
          <a:p>
            <a:pPr indent="-342900" lvl="0" marL="457200" rtl="0" algn="l">
              <a:spcBef>
                <a:spcPts val="0"/>
              </a:spcBef>
              <a:spcAft>
                <a:spcPts val="0"/>
              </a:spcAft>
              <a:buSzPts val="1800"/>
              <a:buChar char="●"/>
            </a:pPr>
            <a:r>
              <a:rPr b="1" lang="en"/>
              <a:t>Peroneus</a:t>
            </a:r>
            <a:r>
              <a:rPr b="1" lang="en"/>
              <a:t> Brevis</a:t>
            </a:r>
            <a:endParaRPr b="1"/>
          </a:p>
          <a:p>
            <a:pPr indent="-342900" lvl="0" marL="457200" rtl="0" algn="l">
              <a:spcBef>
                <a:spcPts val="0"/>
              </a:spcBef>
              <a:spcAft>
                <a:spcPts val="0"/>
              </a:spcAft>
              <a:buSzPts val="1800"/>
              <a:buChar char="●"/>
            </a:pPr>
            <a:r>
              <a:rPr b="1" lang="en"/>
              <a:t>(sometimes called Fibularis)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4"/>
          <p:cNvPicPr preferRelativeResize="0"/>
          <p:nvPr/>
        </p:nvPicPr>
        <p:blipFill>
          <a:blip r:embed="rId3">
            <a:alphaModFix/>
          </a:blip>
          <a:stretch>
            <a:fillRect/>
          </a:stretch>
        </p:blipFill>
        <p:spPr>
          <a:xfrm>
            <a:off x="809988" y="51825"/>
            <a:ext cx="7524018"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5"/>
          <p:cNvPicPr preferRelativeResize="0"/>
          <p:nvPr/>
        </p:nvPicPr>
        <p:blipFill>
          <a:blip r:embed="rId3">
            <a:alphaModFix/>
          </a:blip>
          <a:stretch>
            <a:fillRect/>
          </a:stretch>
        </p:blipFill>
        <p:spPr>
          <a:xfrm>
            <a:off x="255776" y="0"/>
            <a:ext cx="8632449"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Relevant Techniques Beyond Muscle Stripping</a:t>
            </a:r>
            <a:endParaRPr/>
          </a:p>
        </p:txBody>
      </p:sp>
      <p:sp>
        <p:nvSpPr>
          <p:cNvPr id="134" name="Google Shape;134;p26"/>
          <p:cNvSpPr txBox="1"/>
          <p:nvPr>
            <p:ph idx="1" type="body"/>
          </p:nvPr>
        </p:nvSpPr>
        <p:spPr>
          <a:xfrm>
            <a:off x="311700" y="1415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Cross fiber friction on tendons to active golgi tendon organ reflex</a:t>
            </a:r>
            <a:endParaRPr b="1"/>
          </a:p>
          <a:p>
            <a:pPr indent="-317500" lvl="1" marL="914400" rtl="0" algn="l">
              <a:spcBef>
                <a:spcPts val="0"/>
              </a:spcBef>
              <a:spcAft>
                <a:spcPts val="0"/>
              </a:spcAft>
              <a:buSzPts val="1400"/>
              <a:buChar char="○"/>
            </a:pPr>
            <a:r>
              <a:rPr b="1" lang="en"/>
              <a:t>This can be </a:t>
            </a:r>
            <a:r>
              <a:rPr b="1" lang="en"/>
              <a:t>especially</a:t>
            </a:r>
            <a:r>
              <a:rPr b="1" lang="en"/>
              <a:t> useful to allow deeper and hard to get at muscles such as digitorum and hallucis </a:t>
            </a:r>
            <a:r>
              <a:rPr b="1" lang="en"/>
              <a:t>muscles</a:t>
            </a:r>
            <a:r>
              <a:rPr b="1" lang="en"/>
              <a:t> to </a:t>
            </a:r>
            <a:r>
              <a:rPr b="1" lang="en"/>
              <a:t>release </a:t>
            </a:r>
            <a:endParaRPr b="1"/>
          </a:p>
          <a:p>
            <a:pPr indent="-317500" lvl="1" marL="914400" rtl="0" algn="l">
              <a:spcBef>
                <a:spcPts val="0"/>
              </a:spcBef>
              <a:spcAft>
                <a:spcPts val="0"/>
              </a:spcAft>
              <a:buSzPts val="1400"/>
              <a:buChar char="○"/>
            </a:pPr>
            <a:r>
              <a:rPr b="1" lang="en"/>
              <a:t>Also useful at the cross sites of gastrocnemius and the hamstring tendons</a:t>
            </a:r>
            <a:endParaRPr b="1"/>
          </a:p>
          <a:p>
            <a:pPr indent="0" lvl="0" marL="0" rtl="0" algn="l">
              <a:spcBef>
                <a:spcPts val="1200"/>
              </a:spcBef>
              <a:spcAft>
                <a:spcPts val="0"/>
              </a:spcAft>
              <a:buNone/>
            </a:pPr>
            <a:r>
              <a:t/>
            </a:r>
            <a:endParaRPr b="1"/>
          </a:p>
          <a:p>
            <a:pPr indent="-342900" lvl="0" marL="457200" rtl="0" algn="l">
              <a:spcBef>
                <a:spcPts val="1200"/>
              </a:spcBef>
              <a:spcAft>
                <a:spcPts val="0"/>
              </a:spcAft>
              <a:buSzPts val="1800"/>
              <a:buChar char="●"/>
            </a:pPr>
            <a:r>
              <a:rPr b="1" lang="en"/>
              <a:t>Cross fiber friction on tendon sheaths under retinaculum to assist tendons in properly sliding through the sheaths where they can often get fascial adhesions</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7"/>
          <p:cNvPicPr preferRelativeResize="0"/>
          <p:nvPr/>
        </p:nvPicPr>
        <p:blipFill>
          <a:blip r:embed="rId3">
            <a:alphaModFix/>
          </a:blip>
          <a:stretch>
            <a:fillRect/>
          </a:stretch>
        </p:blipFill>
        <p:spPr>
          <a:xfrm>
            <a:off x="0" y="169513"/>
            <a:ext cx="9144000" cy="4804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8"/>
          <p:cNvPicPr preferRelativeResize="0"/>
          <p:nvPr/>
        </p:nvPicPr>
        <p:blipFill>
          <a:blip r:embed="rId3">
            <a:alphaModFix/>
          </a:blip>
          <a:stretch>
            <a:fillRect/>
          </a:stretch>
        </p:blipFill>
        <p:spPr>
          <a:xfrm>
            <a:off x="1047750" y="228600"/>
            <a:ext cx="7048500" cy="4686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id="149" name="Google Shape;149;p29"/>
          <p:cNvPicPr preferRelativeResize="0"/>
          <p:nvPr/>
        </p:nvPicPr>
        <p:blipFill>
          <a:blip r:embed="rId3">
            <a:alphaModFix/>
          </a:blip>
          <a:stretch>
            <a:fillRect/>
          </a:stretch>
        </p:blipFill>
        <p:spPr>
          <a:xfrm>
            <a:off x="-50425" y="-2918525"/>
            <a:ext cx="9244851" cy="7063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0"/>
          <p:cNvPicPr preferRelativeResize="0"/>
          <p:nvPr/>
        </p:nvPicPr>
        <p:blipFill>
          <a:blip r:embed="rId3">
            <a:alphaModFix/>
          </a:blip>
          <a:stretch>
            <a:fillRect/>
          </a:stretch>
        </p:blipFill>
        <p:spPr>
          <a:xfrm>
            <a:off x="-778675" y="1187925"/>
            <a:ext cx="10701350" cy="8176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Construction of the Foot Arch &amp; Ankle Joint</a:t>
            </a:r>
            <a:endParaRPr/>
          </a:p>
        </p:txBody>
      </p:sp>
      <p:sp>
        <p:nvSpPr>
          <p:cNvPr id="160" name="Google Shape;160;p31"/>
          <p:cNvSpPr txBox="1"/>
          <p:nvPr>
            <p:ph idx="1" type="body"/>
          </p:nvPr>
        </p:nvSpPr>
        <p:spPr>
          <a:xfrm>
            <a:off x="311700" y="14681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The foot arch should form a set of 4 points that ideally exist on the same “plane,” the two met-heads, and the inside and outside of the </a:t>
            </a:r>
            <a:r>
              <a:rPr b="1" lang="en"/>
              <a:t>calcaneus</a:t>
            </a:r>
            <a:endParaRPr b="1"/>
          </a:p>
          <a:p>
            <a:pPr indent="-342900" lvl="0" marL="457200" rtl="0" algn="l">
              <a:spcBef>
                <a:spcPts val="0"/>
              </a:spcBef>
              <a:spcAft>
                <a:spcPts val="0"/>
              </a:spcAft>
              <a:buSzPts val="1800"/>
              <a:buChar char="●"/>
            </a:pPr>
            <a:r>
              <a:rPr b="1" lang="en"/>
              <a:t>The plane of the arch should be able to comfortably sit parallel to the floor when standing</a:t>
            </a:r>
            <a:endParaRPr b="1"/>
          </a:p>
          <a:p>
            <a:pPr indent="-342900" lvl="0" marL="457200" rtl="0" algn="l">
              <a:spcBef>
                <a:spcPts val="0"/>
              </a:spcBef>
              <a:spcAft>
                <a:spcPts val="0"/>
              </a:spcAft>
              <a:buSzPts val="1800"/>
              <a:buChar char="●"/>
            </a:pPr>
            <a:r>
              <a:rPr b="1" lang="en"/>
              <a:t>The ankle joint should then be able to hinge in a straight line towards the knee and away from the knee without altering the alignment of the foot arch plane</a:t>
            </a:r>
            <a:endParaRPr b="1"/>
          </a:p>
          <a:p>
            <a:pPr indent="-342900" lvl="0" marL="457200" rtl="0" algn="l">
              <a:spcBef>
                <a:spcPts val="0"/>
              </a:spcBef>
              <a:spcAft>
                <a:spcPts val="0"/>
              </a:spcAft>
              <a:buSzPts val="1800"/>
              <a:buChar char="●"/>
            </a:pPr>
            <a:r>
              <a:rPr b="1" lang="en"/>
              <a:t>Lastly, the subtalar joint should be free to slide into eversion/inversion to allow the weight to shift easily from one foot to the other when walking or running</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Ideal Efficient Foot &amp; Ankle Alignments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t/>
            </a:r>
            <a:endParaRPr b="1"/>
          </a:p>
          <a:p>
            <a:pPr indent="-342900" lvl="0" marL="457200" rtl="0" algn="l">
              <a:spcBef>
                <a:spcPts val="1200"/>
              </a:spcBef>
              <a:spcAft>
                <a:spcPts val="0"/>
              </a:spcAft>
              <a:buSzPts val="1800"/>
              <a:buChar char="●"/>
            </a:pPr>
            <a:r>
              <a:rPr b="1" lang="en"/>
              <a:t>When properly aligned, the feet and knees should point forward in space with the ankle, knee, and hip joints on a plumb line in gravity</a:t>
            </a:r>
            <a:endParaRPr b="1"/>
          </a:p>
          <a:p>
            <a:pPr indent="-342900" lvl="0" marL="457200" rtl="0" algn="l">
              <a:spcBef>
                <a:spcPts val="0"/>
              </a:spcBef>
              <a:spcAft>
                <a:spcPts val="0"/>
              </a:spcAft>
              <a:buSzPts val="1800"/>
              <a:buChar char="●"/>
            </a:pPr>
            <a:r>
              <a:rPr b="1" lang="en"/>
              <a:t>In addition, the ankle should be able to hinge without the knee or hip externally (or </a:t>
            </a:r>
            <a:r>
              <a:rPr b="1" lang="en"/>
              <a:t>internally</a:t>
            </a:r>
            <a:r>
              <a:rPr b="1" lang="en"/>
              <a:t>) rotating to compensate for a lack of mobility</a:t>
            </a:r>
            <a:endParaRPr b="1"/>
          </a:p>
          <a:p>
            <a:pPr indent="-342900" lvl="0" marL="457200" rtl="0" algn="l">
              <a:spcBef>
                <a:spcPts val="0"/>
              </a:spcBef>
              <a:spcAft>
                <a:spcPts val="0"/>
              </a:spcAft>
              <a:buSzPts val="1800"/>
              <a:buChar char="●"/>
            </a:pPr>
            <a:r>
              <a:rPr b="1" lang="en"/>
              <a:t>The talar-calcaneal joint (often called the subtalar joint) should have good mobility to allow the </a:t>
            </a:r>
            <a:r>
              <a:rPr b="1" lang="en"/>
              <a:t>calcaneus</a:t>
            </a:r>
            <a:r>
              <a:rPr b="1" lang="en"/>
              <a:t> to evert and invert when shifting weight from one leg to the other</a:t>
            </a:r>
            <a:endParaRPr b="1"/>
          </a:p>
          <a:p>
            <a:pPr indent="-342900" lvl="0" marL="457200" rtl="0" algn="l">
              <a:spcBef>
                <a:spcPts val="0"/>
              </a:spcBef>
              <a:spcAft>
                <a:spcPts val="0"/>
              </a:spcAft>
              <a:buSzPts val="1800"/>
              <a:buChar char="●"/>
            </a:pPr>
            <a:r>
              <a:rPr b="1" lang="en"/>
              <a:t>When these joints and structures are misaligned or lacking proper mobility (or stability) the knees, hips, and lumbar spine overcompensate resulting in long term wear and tear issues to these joints</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ph idx="1" type="body"/>
          </p:nvPr>
        </p:nvSpPr>
        <p:spPr>
          <a:xfrm>
            <a:off x="335850" y="336250"/>
            <a:ext cx="8472300" cy="54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Assessing Alignment Patterns: </a:t>
            </a:r>
            <a:r>
              <a:rPr b="1" lang="en"/>
              <a:t>Calcaneal</a:t>
            </a:r>
            <a:r>
              <a:rPr b="1" lang="en"/>
              <a:t> Position</a:t>
            </a:r>
            <a:endParaRPr b="1"/>
          </a:p>
        </p:txBody>
      </p:sp>
      <p:pic>
        <p:nvPicPr>
          <p:cNvPr id="166" name="Google Shape;166;p32"/>
          <p:cNvPicPr preferRelativeResize="0"/>
          <p:nvPr/>
        </p:nvPicPr>
        <p:blipFill>
          <a:blip r:embed="rId3">
            <a:alphaModFix/>
          </a:blip>
          <a:stretch>
            <a:fillRect/>
          </a:stretch>
        </p:blipFill>
        <p:spPr>
          <a:xfrm>
            <a:off x="1170446" y="881050"/>
            <a:ext cx="6803103" cy="4262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3"/>
          <p:cNvSpPr txBox="1"/>
          <p:nvPr>
            <p:ph idx="1" type="body"/>
          </p:nvPr>
        </p:nvSpPr>
        <p:spPr>
          <a:xfrm>
            <a:off x="335850" y="336250"/>
            <a:ext cx="8472300" cy="54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Assessing Alignment Patterns: Metatarsal Positions (ie arch shape)</a:t>
            </a:r>
            <a:endParaRPr b="1"/>
          </a:p>
        </p:txBody>
      </p:sp>
      <p:pic>
        <p:nvPicPr>
          <p:cNvPr id="172" name="Google Shape;172;p33"/>
          <p:cNvPicPr preferRelativeResize="0"/>
          <p:nvPr/>
        </p:nvPicPr>
        <p:blipFill>
          <a:blip r:embed="rId3">
            <a:alphaModFix/>
          </a:blip>
          <a:stretch>
            <a:fillRect/>
          </a:stretch>
        </p:blipFill>
        <p:spPr>
          <a:xfrm>
            <a:off x="741988" y="945825"/>
            <a:ext cx="7660026" cy="4505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4"/>
          <p:cNvSpPr txBox="1"/>
          <p:nvPr>
            <p:ph idx="1" type="body"/>
          </p:nvPr>
        </p:nvSpPr>
        <p:spPr>
          <a:xfrm>
            <a:off x="335850" y="336250"/>
            <a:ext cx="8472300" cy="54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Assessing Alignment Patterns: Combined Arch &amp; </a:t>
            </a:r>
            <a:r>
              <a:rPr b="1" lang="en"/>
              <a:t>Calcaneal</a:t>
            </a:r>
            <a:r>
              <a:rPr b="1" lang="en"/>
              <a:t> Positions</a:t>
            </a:r>
            <a:endParaRPr b="1"/>
          </a:p>
        </p:txBody>
      </p:sp>
      <p:sp>
        <p:nvSpPr>
          <p:cNvPr id="178" name="Google Shape;178;p34"/>
          <p:cNvSpPr txBox="1"/>
          <p:nvPr>
            <p:ph idx="1" type="body"/>
          </p:nvPr>
        </p:nvSpPr>
        <p:spPr>
          <a:xfrm>
            <a:off x="335850" y="881050"/>
            <a:ext cx="7748700" cy="4132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Pronated Calcaneus + Fallen Arch</a:t>
            </a:r>
            <a:endParaRPr b="1"/>
          </a:p>
          <a:p>
            <a:pPr indent="-342900" lvl="0" marL="457200" rtl="0" algn="l">
              <a:spcBef>
                <a:spcPts val="0"/>
              </a:spcBef>
              <a:spcAft>
                <a:spcPts val="0"/>
              </a:spcAft>
              <a:buSzPts val="1800"/>
              <a:buChar char="●"/>
            </a:pPr>
            <a:r>
              <a:rPr b="1" lang="en"/>
              <a:t>Neutral Calcaneus + Fallen Arch</a:t>
            </a:r>
            <a:endParaRPr b="1"/>
          </a:p>
          <a:p>
            <a:pPr indent="0" lvl="0" marL="0" rtl="0" algn="l">
              <a:spcBef>
                <a:spcPts val="1200"/>
              </a:spcBef>
              <a:spcAft>
                <a:spcPts val="0"/>
              </a:spcAft>
              <a:buNone/>
            </a:pPr>
            <a:r>
              <a:t/>
            </a:r>
            <a:endParaRPr b="1"/>
          </a:p>
          <a:p>
            <a:pPr indent="-342900" lvl="0" marL="457200" rtl="0" algn="l">
              <a:spcBef>
                <a:spcPts val="1200"/>
              </a:spcBef>
              <a:spcAft>
                <a:spcPts val="0"/>
              </a:spcAft>
              <a:buSzPts val="1800"/>
              <a:buChar char="●"/>
            </a:pPr>
            <a:r>
              <a:rPr b="1" lang="en"/>
              <a:t>Neutral Calcaneus + Neutral Arch (ideal)</a:t>
            </a:r>
            <a:endParaRPr b="1"/>
          </a:p>
          <a:p>
            <a:pPr indent="-342900" lvl="0" marL="457200" rtl="0" algn="l">
              <a:spcBef>
                <a:spcPts val="0"/>
              </a:spcBef>
              <a:spcAft>
                <a:spcPts val="0"/>
              </a:spcAft>
              <a:buSzPts val="1800"/>
              <a:buChar char="●"/>
            </a:pPr>
            <a:r>
              <a:rPr b="1" lang="en"/>
              <a:t>Supinated Calcaneus + Neutral Arch</a:t>
            </a:r>
            <a:endParaRPr b="1"/>
          </a:p>
          <a:p>
            <a:pPr indent="0" lvl="0" marL="0" rtl="0" algn="l">
              <a:spcBef>
                <a:spcPts val="1200"/>
              </a:spcBef>
              <a:spcAft>
                <a:spcPts val="0"/>
              </a:spcAft>
              <a:buNone/>
            </a:pPr>
            <a:r>
              <a:t/>
            </a:r>
            <a:endParaRPr b="1"/>
          </a:p>
          <a:p>
            <a:pPr indent="-342900" lvl="0" marL="457200" rtl="0" algn="l">
              <a:spcBef>
                <a:spcPts val="1200"/>
              </a:spcBef>
              <a:spcAft>
                <a:spcPts val="0"/>
              </a:spcAft>
              <a:buSzPts val="1800"/>
              <a:buChar char="●"/>
            </a:pPr>
            <a:r>
              <a:rPr b="1" lang="en"/>
              <a:t>Neutral Calcaneus + High Arch</a:t>
            </a:r>
            <a:endParaRPr b="1"/>
          </a:p>
          <a:p>
            <a:pPr indent="-342900" lvl="0" marL="457200" rtl="0" algn="l">
              <a:spcBef>
                <a:spcPts val="0"/>
              </a:spcBef>
              <a:spcAft>
                <a:spcPts val="0"/>
              </a:spcAft>
              <a:buSzPts val="1800"/>
              <a:buChar char="●"/>
            </a:pPr>
            <a:r>
              <a:rPr b="1" lang="en"/>
              <a:t>Supinated Calcaneus + High Arch </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#1 - Pronated </a:t>
            </a:r>
            <a:r>
              <a:rPr lang="en"/>
              <a:t>Calcaneus</a:t>
            </a:r>
            <a:r>
              <a:rPr lang="en"/>
              <a:t> + Fallen Arch</a:t>
            </a:r>
            <a:endParaRPr/>
          </a:p>
        </p:txBody>
      </p:sp>
      <p:pic>
        <p:nvPicPr>
          <p:cNvPr id="184" name="Google Shape;184;p35"/>
          <p:cNvPicPr preferRelativeResize="0"/>
          <p:nvPr/>
        </p:nvPicPr>
        <p:blipFill>
          <a:blip r:embed="rId3">
            <a:alphaModFix/>
          </a:blip>
          <a:stretch>
            <a:fillRect/>
          </a:stretch>
        </p:blipFill>
        <p:spPr>
          <a:xfrm>
            <a:off x="1480475" y="1082525"/>
            <a:ext cx="6183051" cy="4565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#2 - Neutral Calcaneus + Fallen Arch (right foot)</a:t>
            </a:r>
            <a:endParaRPr/>
          </a:p>
        </p:txBody>
      </p:sp>
      <p:pic>
        <p:nvPicPr>
          <p:cNvPr id="190" name="Google Shape;190;p36"/>
          <p:cNvPicPr preferRelativeResize="0"/>
          <p:nvPr/>
        </p:nvPicPr>
        <p:blipFill>
          <a:blip r:embed="rId3">
            <a:alphaModFix/>
          </a:blip>
          <a:stretch>
            <a:fillRect/>
          </a:stretch>
        </p:blipFill>
        <p:spPr>
          <a:xfrm>
            <a:off x="1668350" y="1017725"/>
            <a:ext cx="5807299" cy="43601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#3 - Supinated Calcaneus + High or Neutral Arch</a:t>
            </a:r>
            <a:endParaRPr/>
          </a:p>
        </p:txBody>
      </p:sp>
      <p:pic>
        <p:nvPicPr>
          <p:cNvPr id="196" name="Google Shape;196;p37"/>
          <p:cNvPicPr preferRelativeResize="0"/>
          <p:nvPr/>
        </p:nvPicPr>
        <p:blipFill rotWithShape="1">
          <a:blip r:embed="rId3">
            <a:alphaModFix/>
          </a:blip>
          <a:srcRect b="7535" l="49627" r="0" t="0"/>
          <a:stretch/>
        </p:blipFill>
        <p:spPr>
          <a:xfrm>
            <a:off x="3031887" y="1017725"/>
            <a:ext cx="3080225" cy="3814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8"/>
          <p:cNvSpPr txBox="1"/>
          <p:nvPr>
            <p:ph idx="1" type="body"/>
          </p:nvPr>
        </p:nvSpPr>
        <p:spPr>
          <a:xfrm>
            <a:off x="335850" y="336250"/>
            <a:ext cx="8472300" cy="54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Assessing Alignment Patterns: Toe Position and Functionality</a:t>
            </a:r>
            <a:endParaRPr b="1"/>
          </a:p>
        </p:txBody>
      </p:sp>
      <p:sp>
        <p:nvSpPr>
          <p:cNvPr id="202" name="Google Shape;202;p38"/>
          <p:cNvSpPr txBox="1"/>
          <p:nvPr>
            <p:ph idx="1" type="body"/>
          </p:nvPr>
        </p:nvSpPr>
        <p:spPr>
          <a:xfrm>
            <a:off x="335850" y="881050"/>
            <a:ext cx="7748700" cy="4132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Toes should be aligned with their corresponding metatarsal</a:t>
            </a:r>
            <a:endParaRPr b="1"/>
          </a:p>
          <a:p>
            <a:pPr indent="-342900" lvl="0" marL="457200" rtl="0" algn="l">
              <a:spcBef>
                <a:spcPts val="0"/>
              </a:spcBef>
              <a:spcAft>
                <a:spcPts val="0"/>
              </a:spcAft>
              <a:buSzPts val="1800"/>
              <a:buChar char="●"/>
            </a:pPr>
            <a:r>
              <a:rPr b="1" lang="en"/>
              <a:t>They should also be able to </a:t>
            </a:r>
            <a:r>
              <a:rPr b="1" lang="en"/>
              <a:t>separate</a:t>
            </a:r>
            <a:r>
              <a:rPr b="1" lang="en"/>
              <a:t> from each other and spread, and flex and extend to a reasonable degree</a:t>
            </a:r>
            <a:endParaRPr b="1"/>
          </a:p>
          <a:p>
            <a:pPr indent="-342900" lvl="0" marL="457200" rtl="0" algn="l">
              <a:spcBef>
                <a:spcPts val="0"/>
              </a:spcBef>
              <a:spcAft>
                <a:spcPts val="0"/>
              </a:spcAft>
              <a:buSzPts val="1800"/>
              <a:buChar char="●"/>
            </a:pPr>
            <a:r>
              <a:rPr b="1" lang="en"/>
              <a:t>The big toe acts as a final balance point on the back foot before completely shifting weight to the front in walking and running</a:t>
            </a:r>
            <a:endParaRPr b="1"/>
          </a:p>
          <a:p>
            <a:pPr indent="-342900" lvl="0" marL="457200" rtl="0" algn="l">
              <a:spcBef>
                <a:spcPts val="0"/>
              </a:spcBef>
              <a:spcAft>
                <a:spcPts val="0"/>
              </a:spcAft>
              <a:buSzPts val="1800"/>
              <a:buChar char="●"/>
            </a:pPr>
            <a:r>
              <a:rPr b="1" lang="en"/>
              <a:t>Bunions and/or broken or crushed </a:t>
            </a:r>
            <a:r>
              <a:rPr b="1" lang="en"/>
              <a:t>sesamoid</a:t>
            </a:r>
            <a:r>
              <a:rPr b="1" lang="en"/>
              <a:t> bones may cause the ankle to invert to take weight off of the medial met head</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Possible </a:t>
            </a:r>
            <a:r>
              <a:rPr lang="en"/>
              <a:t>Symptoms</a:t>
            </a:r>
            <a:r>
              <a:rPr lang="en"/>
              <a:t> Due to Foot &amp; Ankle Misalignments</a:t>
            </a:r>
            <a:endParaRPr/>
          </a:p>
        </p:txBody>
      </p:sp>
      <p:sp>
        <p:nvSpPr>
          <p:cNvPr id="208" name="Google Shape;208;p39"/>
          <p:cNvSpPr txBox="1"/>
          <p:nvPr>
            <p:ph idx="1" type="body"/>
          </p:nvPr>
        </p:nvSpPr>
        <p:spPr>
          <a:xfrm>
            <a:off x="311700" y="1152475"/>
            <a:ext cx="8520600" cy="37278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Plantar Fasciitis</a:t>
            </a:r>
            <a:endParaRPr b="1" sz="2000"/>
          </a:p>
          <a:p>
            <a:pPr indent="-355600" lvl="0" marL="457200" rtl="0" algn="l">
              <a:spcBef>
                <a:spcPts val="0"/>
              </a:spcBef>
              <a:spcAft>
                <a:spcPts val="0"/>
              </a:spcAft>
              <a:buSzPts val="2000"/>
              <a:buChar char="●"/>
            </a:pPr>
            <a:r>
              <a:rPr b="1" lang="en" sz="2000"/>
              <a:t>Heel Strike Pain</a:t>
            </a:r>
            <a:endParaRPr b="1" sz="2000"/>
          </a:p>
          <a:p>
            <a:pPr indent="-355600" lvl="0" marL="457200" rtl="0" algn="l">
              <a:spcBef>
                <a:spcPts val="0"/>
              </a:spcBef>
              <a:spcAft>
                <a:spcPts val="0"/>
              </a:spcAft>
              <a:buSzPts val="2000"/>
              <a:buChar char="●"/>
            </a:pPr>
            <a:r>
              <a:rPr b="1" lang="en" sz="2000"/>
              <a:t>Bone Spur at front of calcaneus at attachment of plantar fascia</a:t>
            </a:r>
            <a:endParaRPr b="1" sz="2000"/>
          </a:p>
          <a:p>
            <a:pPr indent="-355600" lvl="0" marL="457200" rtl="0" algn="l">
              <a:spcBef>
                <a:spcPts val="0"/>
              </a:spcBef>
              <a:spcAft>
                <a:spcPts val="0"/>
              </a:spcAft>
              <a:buSzPts val="2000"/>
              <a:buChar char="●"/>
            </a:pPr>
            <a:r>
              <a:rPr b="1" lang="en" sz="2000"/>
              <a:t>Achilles</a:t>
            </a:r>
            <a:r>
              <a:rPr b="1" lang="en" sz="2000"/>
              <a:t> Tendonitis</a:t>
            </a:r>
            <a:endParaRPr b="1" sz="2000"/>
          </a:p>
          <a:p>
            <a:pPr indent="-355600" lvl="0" marL="457200" rtl="0" algn="l">
              <a:spcBef>
                <a:spcPts val="0"/>
              </a:spcBef>
              <a:spcAft>
                <a:spcPts val="0"/>
              </a:spcAft>
              <a:buSzPts val="2000"/>
              <a:buChar char="●"/>
            </a:pPr>
            <a:r>
              <a:rPr b="1" lang="en" sz="2000"/>
              <a:t>Bunions</a:t>
            </a:r>
            <a:endParaRPr b="1" sz="2000"/>
          </a:p>
          <a:p>
            <a:pPr indent="-355600" lvl="0" marL="457200" rtl="0" algn="l">
              <a:spcBef>
                <a:spcPts val="0"/>
              </a:spcBef>
              <a:spcAft>
                <a:spcPts val="0"/>
              </a:spcAft>
              <a:buSzPts val="2000"/>
              <a:buChar char="●"/>
            </a:pPr>
            <a:r>
              <a:rPr b="1" lang="en" sz="2000"/>
              <a:t>Hammer Toes</a:t>
            </a:r>
            <a:endParaRPr b="1" sz="2000"/>
          </a:p>
          <a:p>
            <a:pPr indent="-355600" lvl="0" marL="457200" rtl="0" algn="l">
              <a:spcBef>
                <a:spcPts val="0"/>
              </a:spcBef>
              <a:spcAft>
                <a:spcPts val="0"/>
              </a:spcAft>
              <a:buSzPts val="2000"/>
              <a:buChar char="●"/>
            </a:pPr>
            <a:r>
              <a:rPr b="1" lang="en" sz="2000"/>
              <a:t>Overlapping Toes</a:t>
            </a:r>
            <a:endParaRPr b="1" sz="2000"/>
          </a:p>
          <a:p>
            <a:pPr indent="-355600" lvl="0" marL="457200" rtl="0" algn="l">
              <a:spcBef>
                <a:spcPts val="0"/>
              </a:spcBef>
              <a:spcAft>
                <a:spcPts val="0"/>
              </a:spcAft>
              <a:buSzPts val="2000"/>
              <a:buChar char="●"/>
            </a:pPr>
            <a:r>
              <a:rPr b="1" lang="en" sz="2000"/>
              <a:t>Shin Splints</a:t>
            </a:r>
            <a:endParaRPr b="1" sz="2000"/>
          </a:p>
          <a:p>
            <a:pPr indent="-355600" lvl="0" marL="457200" rtl="0" algn="l">
              <a:spcBef>
                <a:spcPts val="0"/>
              </a:spcBef>
              <a:spcAft>
                <a:spcPts val="0"/>
              </a:spcAft>
              <a:buSzPts val="2000"/>
              <a:buChar char="●"/>
            </a:pPr>
            <a:r>
              <a:rPr b="1" lang="en" sz="2000"/>
              <a:t>Broken or crushed </a:t>
            </a:r>
            <a:r>
              <a:rPr b="1" lang="en" sz="2000"/>
              <a:t>sesamoid</a:t>
            </a:r>
            <a:r>
              <a:rPr b="1" lang="en" sz="2000"/>
              <a:t> bones under big toe</a:t>
            </a:r>
            <a:endParaRPr b="1"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Gait Patterns</a:t>
            </a:r>
            <a:endParaRPr/>
          </a:p>
        </p:txBody>
      </p:sp>
      <p:sp>
        <p:nvSpPr>
          <p:cNvPr id="214" name="Google Shape;214;p40"/>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Proper gait should have the foot, ankle, and knees facing and moving forward in the direction you are moving</a:t>
            </a:r>
            <a:endParaRPr b="1" sz="2000"/>
          </a:p>
          <a:p>
            <a:pPr indent="-355600" lvl="0" marL="457200" rtl="0" algn="l">
              <a:spcBef>
                <a:spcPts val="0"/>
              </a:spcBef>
              <a:spcAft>
                <a:spcPts val="0"/>
              </a:spcAft>
              <a:buSzPts val="2000"/>
              <a:buChar char="●"/>
            </a:pPr>
            <a:r>
              <a:rPr b="1" lang="en" sz="2000"/>
              <a:t>The ankle joint should hinge well without causing internal or external rotation of the knee and/or hip</a:t>
            </a:r>
            <a:endParaRPr b="1" sz="2000"/>
          </a:p>
          <a:p>
            <a:pPr indent="-355600" lvl="0" marL="457200" rtl="0" algn="l">
              <a:spcBef>
                <a:spcPts val="0"/>
              </a:spcBef>
              <a:spcAft>
                <a:spcPts val="0"/>
              </a:spcAft>
              <a:buSzPts val="2000"/>
              <a:buChar char="●"/>
            </a:pPr>
            <a:r>
              <a:rPr b="1" lang="en" sz="2000"/>
              <a:t>The talar-calcaneal joint should slide slightly to allow the ankle to pivot when shift weight from one foot to the other</a:t>
            </a:r>
            <a:endParaRPr b="1"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Gait Patterns: Basics</a:t>
            </a:r>
            <a:endParaRPr/>
          </a:p>
        </p:txBody>
      </p:sp>
      <p:sp>
        <p:nvSpPr>
          <p:cNvPr id="220" name="Google Shape;220;p41"/>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Look for </a:t>
            </a:r>
            <a:r>
              <a:rPr b="1" lang="en" sz="2000"/>
              <a:t>inefficient</a:t>
            </a:r>
            <a:r>
              <a:rPr b="1" lang="en" sz="2000"/>
              <a:t> motion in the gait which causes movement away from easy gliding in the forward direction</a:t>
            </a:r>
            <a:endParaRPr b="1" sz="2000"/>
          </a:p>
          <a:p>
            <a:pPr indent="-355600" lvl="0" marL="457200" rtl="0" algn="l">
              <a:spcBef>
                <a:spcPts val="0"/>
              </a:spcBef>
              <a:spcAft>
                <a:spcPts val="0"/>
              </a:spcAft>
              <a:buSzPts val="2000"/>
              <a:buChar char="●"/>
            </a:pPr>
            <a:r>
              <a:rPr b="1" lang="en" sz="2000"/>
              <a:t>This can look like side to side motion, bouncing up/down motion, diagonal motion, etc. </a:t>
            </a:r>
            <a:endParaRPr b="1" sz="2000"/>
          </a:p>
          <a:p>
            <a:pPr indent="-355600" lvl="0" marL="457200" rtl="0" algn="l">
              <a:spcBef>
                <a:spcPts val="0"/>
              </a:spcBef>
              <a:spcAft>
                <a:spcPts val="0"/>
              </a:spcAft>
              <a:buSzPts val="2000"/>
              <a:buChar char="●"/>
            </a:pPr>
            <a:r>
              <a:rPr b="1" lang="en" sz="2000"/>
              <a:t>Motion that shows up in the upper carriage that isn’t easy gliding forward with arms gently swinging is an indication of improper ankle hinging, a lack of talar-calcaneal sliding, and/or an inability to roll through the foot and the big toe</a:t>
            </a:r>
            <a:endParaRPr b="1"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Ideal Efficient Foot &amp; Ankle Alignments (cont)</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b="1"/>
          </a:p>
          <a:p>
            <a:pPr indent="-342900" lvl="0" marL="457200" rtl="0" algn="l">
              <a:spcBef>
                <a:spcPts val="1200"/>
              </a:spcBef>
              <a:spcAft>
                <a:spcPts val="0"/>
              </a:spcAft>
              <a:buSzPts val="1800"/>
              <a:buChar char="●"/>
            </a:pPr>
            <a:r>
              <a:rPr b="1" lang="en"/>
              <a:t>Ideally, feet point forward in the direction a person is walking</a:t>
            </a:r>
            <a:endParaRPr b="1"/>
          </a:p>
          <a:p>
            <a:pPr indent="-342900" lvl="0" marL="457200" rtl="0" algn="l">
              <a:spcBef>
                <a:spcPts val="0"/>
              </a:spcBef>
              <a:spcAft>
                <a:spcPts val="0"/>
              </a:spcAft>
              <a:buSzPts val="1800"/>
              <a:buChar char="●"/>
            </a:pPr>
            <a:r>
              <a:rPr b="1" lang="en"/>
              <a:t>The foot arch can take many forms but should act as a shock </a:t>
            </a:r>
            <a:r>
              <a:rPr b="1" lang="en"/>
              <a:t>absorber</a:t>
            </a:r>
            <a:r>
              <a:rPr b="1" lang="en"/>
              <a:t> in walking and running. It should be able to compress on impact then spring back as weight shifts off the foot.  </a:t>
            </a:r>
            <a:endParaRPr b="1"/>
          </a:p>
          <a:p>
            <a:pPr indent="-342900" lvl="0" marL="457200" rtl="0" algn="l">
              <a:spcBef>
                <a:spcPts val="0"/>
              </a:spcBef>
              <a:spcAft>
                <a:spcPts val="0"/>
              </a:spcAft>
              <a:buSzPts val="1800"/>
              <a:buChar char="●"/>
            </a:pPr>
            <a:r>
              <a:rPr b="1" lang="en"/>
              <a:t>Toes should continue in the same line as the metatarsals and have mobility to extend back to keep contact and balance with the floor as the heel lifts into the next step </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Gait Patterns: The “Penguin”</a:t>
            </a:r>
            <a:endParaRPr/>
          </a:p>
        </p:txBody>
      </p:sp>
      <p:sp>
        <p:nvSpPr>
          <p:cNvPr id="226" name="Google Shape;226;p42"/>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Both feet turned out</a:t>
            </a:r>
            <a:endParaRPr b="1" sz="2000"/>
          </a:p>
          <a:p>
            <a:pPr indent="-355600" lvl="0" marL="457200" rtl="0" algn="l">
              <a:spcBef>
                <a:spcPts val="0"/>
              </a:spcBef>
              <a:spcAft>
                <a:spcPts val="0"/>
              </a:spcAft>
              <a:buSzPts val="2000"/>
              <a:buChar char="●"/>
            </a:pPr>
            <a:r>
              <a:rPr b="1" lang="en" sz="2000"/>
              <a:t>Tight hips with a lack of knee hinging</a:t>
            </a:r>
            <a:endParaRPr b="1" sz="2000"/>
          </a:p>
          <a:p>
            <a:pPr indent="-355600" lvl="0" marL="457200" rtl="0" algn="l">
              <a:spcBef>
                <a:spcPts val="0"/>
              </a:spcBef>
              <a:spcAft>
                <a:spcPts val="0"/>
              </a:spcAft>
              <a:buSzPts val="2000"/>
              <a:buChar char="●"/>
            </a:pPr>
            <a:r>
              <a:rPr b="1" lang="en" sz="2000"/>
              <a:t>Noticeable</a:t>
            </a:r>
            <a:r>
              <a:rPr b="1" lang="en" sz="2000"/>
              <a:t> side to side rocking of the upper carriage</a:t>
            </a:r>
            <a:endParaRPr b="1" sz="2000"/>
          </a:p>
          <a:p>
            <a:pPr indent="-355600" lvl="0" marL="457200" rtl="0" algn="l">
              <a:spcBef>
                <a:spcPts val="0"/>
              </a:spcBef>
              <a:spcAft>
                <a:spcPts val="0"/>
              </a:spcAft>
              <a:buSzPts val="2000"/>
              <a:buChar char="●"/>
            </a:pPr>
            <a:r>
              <a:rPr b="1" lang="en" sz="2000"/>
              <a:t>A sense that the leg needs to be lifted by hiking the hip instead of flexing the hip</a:t>
            </a:r>
            <a:endParaRPr b="1"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Gait Patterns: “Limping”</a:t>
            </a:r>
            <a:endParaRPr/>
          </a:p>
        </p:txBody>
      </p:sp>
      <p:sp>
        <p:nvSpPr>
          <p:cNvPr id="232" name="Google Shape;232;p43"/>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One</a:t>
            </a:r>
            <a:r>
              <a:rPr b="1" lang="en" sz="2000"/>
              <a:t> foot turned out</a:t>
            </a:r>
            <a:endParaRPr b="1" sz="2000"/>
          </a:p>
          <a:p>
            <a:pPr indent="-355600" lvl="0" marL="457200" rtl="0" algn="l">
              <a:spcBef>
                <a:spcPts val="0"/>
              </a:spcBef>
              <a:spcAft>
                <a:spcPts val="0"/>
              </a:spcAft>
              <a:buSzPts val="2000"/>
              <a:buChar char="●"/>
            </a:pPr>
            <a:r>
              <a:rPr b="1" lang="en" sz="2000"/>
              <a:t>Opposite arm held so that it doesn’t swing (usually opposite, sometimes same side, like they are still holding a cane)</a:t>
            </a:r>
            <a:endParaRPr b="1" sz="2000"/>
          </a:p>
          <a:p>
            <a:pPr indent="-355600" lvl="0" marL="457200" rtl="0" algn="l">
              <a:spcBef>
                <a:spcPts val="0"/>
              </a:spcBef>
              <a:spcAft>
                <a:spcPts val="0"/>
              </a:spcAft>
              <a:buSzPts val="2000"/>
              <a:buChar char="●"/>
            </a:pPr>
            <a:r>
              <a:rPr b="1" lang="en" sz="2000"/>
              <a:t>One side seems to dip and shift diagonally</a:t>
            </a:r>
            <a:endParaRPr b="1" sz="2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Gait Patterns: “Marching”</a:t>
            </a:r>
            <a:endParaRPr/>
          </a:p>
        </p:txBody>
      </p:sp>
      <p:sp>
        <p:nvSpPr>
          <p:cNvPr id="238" name="Google Shape;238;p44"/>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High knees and or lots of arm swing, especially at the elbow</a:t>
            </a:r>
            <a:endParaRPr b="1" sz="2000"/>
          </a:p>
          <a:p>
            <a:pPr indent="-355600" lvl="0" marL="457200" rtl="0" algn="l">
              <a:spcBef>
                <a:spcPts val="0"/>
              </a:spcBef>
              <a:spcAft>
                <a:spcPts val="0"/>
              </a:spcAft>
              <a:buSzPts val="2000"/>
              <a:buChar char="●"/>
            </a:pPr>
            <a:r>
              <a:rPr b="1" lang="en" sz="2000"/>
              <a:t>A lack of twisting motion in the spine and pelvis</a:t>
            </a:r>
            <a:endParaRPr b="1" sz="2000"/>
          </a:p>
          <a:p>
            <a:pPr indent="-355600" lvl="0" marL="457200" rtl="0" algn="l">
              <a:spcBef>
                <a:spcPts val="0"/>
              </a:spcBef>
              <a:spcAft>
                <a:spcPts val="0"/>
              </a:spcAft>
              <a:buSzPts val="2000"/>
              <a:buChar char="●"/>
            </a:pPr>
            <a:r>
              <a:rPr b="1" lang="en" sz="2000"/>
              <a:t>Heavy footfalls</a:t>
            </a:r>
            <a:endParaRPr b="1"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Gait Patterns: “Speed Skating”</a:t>
            </a:r>
            <a:endParaRPr/>
          </a:p>
        </p:txBody>
      </p:sp>
      <p:sp>
        <p:nvSpPr>
          <p:cNvPr id="244" name="Google Shape;244;p45"/>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Noticeable diagonal movement with each step</a:t>
            </a:r>
            <a:endParaRPr b="1" sz="2000"/>
          </a:p>
          <a:p>
            <a:pPr indent="-355600" lvl="0" marL="457200" rtl="0" algn="l">
              <a:spcBef>
                <a:spcPts val="0"/>
              </a:spcBef>
              <a:spcAft>
                <a:spcPts val="0"/>
              </a:spcAft>
              <a:buSzPts val="2000"/>
              <a:buChar char="●"/>
            </a:pPr>
            <a:r>
              <a:rPr b="1" lang="en" sz="2000"/>
              <a:t>Arms cross over body and swing out to sides</a:t>
            </a:r>
            <a:endParaRPr b="1" sz="2000"/>
          </a:p>
          <a:p>
            <a:pPr indent="-355600" lvl="0" marL="457200" rtl="0" algn="l">
              <a:spcBef>
                <a:spcPts val="0"/>
              </a:spcBef>
              <a:spcAft>
                <a:spcPts val="0"/>
              </a:spcAft>
              <a:buSzPts val="2000"/>
              <a:buChar char="●"/>
            </a:pPr>
            <a:r>
              <a:rPr b="1" lang="en" sz="2000"/>
              <a:t>Possibly a lean forwards</a:t>
            </a:r>
            <a:endParaRPr b="1"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Gait Patterns: “Drop Foot or Feet”</a:t>
            </a:r>
            <a:endParaRPr/>
          </a:p>
        </p:txBody>
      </p:sp>
      <p:sp>
        <p:nvSpPr>
          <p:cNvPr id="250" name="Google Shape;250;p46"/>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Noticeable dragging of one or both feet</a:t>
            </a:r>
            <a:endParaRPr b="1" sz="2000"/>
          </a:p>
          <a:p>
            <a:pPr indent="-355600" lvl="0" marL="457200" rtl="0" algn="l">
              <a:spcBef>
                <a:spcPts val="0"/>
              </a:spcBef>
              <a:spcAft>
                <a:spcPts val="0"/>
              </a:spcAft>
              <a:buSzPts val="2000"/>
              <a:buChar char="●"/>
            </a:pPr>
            <a:r>
              <a:rPr b="1" lang="en" sz="2000"/>
              <a:t>Arms likely held up higher (or shoulders shrugged) for balance</a:t>
            </a:r>
            <a:endParaRPr b="1" sz="2000"/>
          </a:p>
          <a:p>
            <a:pPr indent="-355600" lvl="0" marL="457200" rtl="0" algn="l">
              <a:spcBef>
                <a:spcPts val="0"/>
              </a:spcBef>
              <a:spcAft>
                <a:spcPts val="0"/>
              </a:spcAft>
              <a:buSzPts val="2000"/>
              <a:buChar char="●"/>
            </a:pPr>
            <a:r>
              <a:rPr b="1" lang="en" sz="2000"/>
              <a:t>Eyes pointed towards floor</a:t>
            </a:r>
            <a:endParaRPr b="1"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Gait Patterns: “Toe Walking”</a:t>
            </a:r>
            <a:endParaRPr/>
          </a:p>
        </p:txBody>
      </p:sp>
      <p:sp>
        <p:nvSpPr>
          <p:cNvPr id="256" name="Google Shape;256;p47"/>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Noticeable bouncing up/down movement of the upper carriage</a:t>
            </a:r>
            <a:endParaRPr b="1" sz="2000"/>
          </a:p>
          <a:p>
            <a:pPr indent="-355600" lvl="0" marL="457200" rtl="0" algn="l">
              <a:spcBef>
                <a:spcPts val="0"/>
              </a:spcBef>
              <a:spcAft>
                <a:spcPts val="0"/>
              </a:spcAft>
              <a:buSzPts val="2000"/>
              <a:buChar char="●"/>
            </a:pPr>
            <a:r>
              <a:rPr b="1" lang="en" sz="2000"/>
              <a:t>A sense that the heels don’t really land </a:t>
            </a:r>
            <a:endParaRPr b="1" sz="2000"/>
          </a:p>
          <a:p>
            <a:pPr indent="-355600" lvl="0" marL="457200" rtl="0" algn="l">
              <a:spcBef>
                <a:spcPts val="0"/>
              </a:spcBef>
              <a:spcAft>
                <a:spcPts val="0"/>
              </a:spcAft>
              <a:buSzPts val="2000"/>
              <a:buChar char="●"/>
            </a:pPr>
            <a:r>
              <a:rPr b="1" lang="en" sz="2000"/>
              <a:t>High arm swing likely </a:t>
            </a:r>
            <a:endParaRPr b="1" sz="2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Assessment Practice</a:t>
            </a:r>
            <a:endParaRPr/>
          </a:p>
        </p:txBody>
      </p:sp>
      <p:sp>
        <p:nvSpPr>
          <p:cNvPr id="262" name="Google Shape;262;p48"/>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Body reading on basic foot shapes with each other</a:t>
            </a:r>
            <a:endParaRPr b="1" sz="2000"/>
          </a:p>
          <a:p>
            <a:pPr indent="-355600" lvl="0" marL="457200" rtl="0" algn="l">
              <a:spcBef>
                <a:spcPts val="0"/>
              </a:spcBef>
              <a:spcAft>
                <a:spcPts val="0"/>
              </a:spcAft>
              <a:buSzPts val="2000"/>
              <a:buChar char="●"/>
            </a:pPr>
            <a:r>
              <a:rPr b="1" lang="en" sz="2000"/>
              <a:t>Looking for how foot shapes affect knees, hips, and upper carriage with each other</a:t>
            </a:r>
            <a:endParaRPr b="1" sz="2000"/>
          </a:p>
          <a:p>
            <a:pPr indent="-355600" lvl="0" marL="457200" rtl="0" algn="l">
              <a:spcBef>
                <a:spcPts val="0"/>
              </a:spcBef>
              <a:spcAft>
                <a:spcPts val="0"/>
              </a:spcAft>
              <a:buSzPts val="2000"/>
              <a:buChar char="●"/>
            </a:pPr>
            <a:r>
              <a:rPr b="1" lang="en" sz="2000"/>
              <a:t>Practice assessing each others’ gaits</a:t>
            </a:r>
            <a:endParaRPr b="1" sz="2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9138"/>
        </a:solidFill>
      </p:bgPr>
    </p:bg>
    <p:spTree>
      <p:nvGrpSpPr>
        <p:cNvPr id="266" name="Shape 266"/>
        <p:cNvGrpSpPr/>
        <p:nvPr/>
      </p:nvGrpSpPr>
      <p:grpSpPr>
        <a:xfrm>
          <a:off x="0" y="0"/>
          <a:ext cx="0" cy="0"/>
          <a:chOff x="0" y="0"/>
          <a:chExt cx="0" cy="0"/>
        </a:xfrm>
      </p:grpSpPr>
      <p:sp>
        <p:nvSpPr>
          <p:cNvPr id="267" name="Google Shape;267;p49"/>
          <p:cNvSpPr txBox="1"/>
          <p:nvPr>
            <p:ph type="ctrTitle"/>
          </p:nvPr>
        </p:nvSpPr>
        <p:spPr>
          <a:xfrm>
            <a:off x="233000" y="499875"/>
            <a:ext cx="9286500" cy="1067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rPr>
              <a:t>Feet &amp; Ankles</a:t>
            </a:r>
            <a:endParaRPr>
              <a:solidFill>
                <a:schemeClr val="lt1"/>
              </a:solidFill>
            </a:endParaRPr>
          </a:p>
        </p:txBody>
      </p:sp>
      <p:sp>
        <p:nvSpPr>
          <p:cNvPr id="268" name="Google Shape;268;p49"/>
          <p:cNvSpPr txBox="1"/>
          <p:nvPr>
            <p:ph idx="1" type="subTitle"/>
          </p:nvPr>
        </p:nvSpPr>
        <p:spPr>
          <a:xfrm>
            <a:off x="431400" y="1566975"/>
            <a:ext cx="8281200" cy="2001900"/>
          </a:xfrm>
          <a:prstGeom prst="rect">
            <a:avLst/>
          </a:prstGeom>
        </p:spPr>
        <p:txBody>
          <a:bodyPr anchorCtr="0" anchor="t" bIns="91425" lIns="91425" spcFirstLastPara="1" rIns="91425" wrap="square" tIns="91425">
            <a:spAutoFit/>
          </a:bodyPr>
          <a:lstStyle/>
          <a:p>
            <a:pPr indent="0" lvl="0" marL="0" rtl="0" algn="l">
              <a:lnSpc>
                <a:spcPct val="115000"/>
              </a:lnSpc>
              <a:spcBef>
                <a:spcPts val="2300"/>
              </a:spcBef>
              <a:spcAft>
                <a:spcPts val="0"/>
              </a:spcAft>
              <a:buNone/>
            </a:pPr>
            <a:r>
              <a:rPr b="1" lang="en" sz="2000">
                <a:solidFill>
                  <a:schemeClr val="lt1"/>
                </a:solidFill>
                <a:latin typeface="Arial"/>
                <a:ea typeface="Arial"/>
                <a:cs typeface="Arial"/>
                <a:sym typeface="Arial"/>
              </a:rPr>
              <a:t>Day </a:t>
            </a:r>
            <a:r>
              <a:rPr b="1" lang="en" sz="2000">
                <a:solidFill>
                  <a:schemeClr val="lt1"/>
                </a:solidFill>
              </a:rPr>
              <a:t>2</a:t>
            </a:r>
            <a:endParaRPr b="1" sz="2000">
              <a:solidFill>
                <a:schemeClr val="lt1"/>
              </a:solidFill>
              <a:latin typeface="Arial"/>
              <a:ea typeface="Arial"/>
              <a:cs typeface="Arial"/>
              <a:sym typeface="Arial"/>
            </a:endParaRPr>
          </a:p>
          <a:p>
            <a:pPr indent="-333375" lvl="0" marL="457200" rtl="0" algn="l">
              <a:lnSpc>
                <a:spcPct val="180000"/>
              </a:lnSpc>
              <a:spcBef>
                <a:spcPts val="2300"/>
              </a:spcBef>
              <a:spcAft>
                <a:spcPts val="0"/>
              </a:spcAft>
              <a:buClr>
                <a:schemeClr val="lt1"/>
              </a:buClr>
              <a:buSzPts val="1650"/>
              <a:buFont typeface="Verdana"/>
              <a:buChar char="●"/>
            </a:pPr>
            <a:r>
              <a:rPr lang="en" sz="1650">
                <a:solidFill>
                  <a:schemeClr val="lt1"/>
                </a:solidFill>
                <a:latin typeface="Verdana"/>
                <a:ea typeface="Verdana"/>
                <a:cs typeface="Verdana"/>
                <a:sym typeface="Verdana"/>
              </a:rPr>
              <a:t>Goal setting concepts for lower leg sessions</a:t>
            </a:r>
            <a:endParaRPr sz="1650">
              <a:solidFill>
                <a:schemeClr val="lt1"/>
              </a:solidFill>
              <a:latin typeface="Verdana"/>
              <a:ea typeface="Verdana"/>
              <a:cs typeface="Verdana"/>
              <a:sym typeface="Verdana"/>
            </a:endParaRPr>
          </a:p>
          <a:p>
            <a:pPr indent="-333375" lvl="0" marL="457200" rtl="0" algn="l">
              <a:lnSpc>
                <a:spcPct val="180000"/>
              </a:lnSpc>
              <a:spcBef>
                <a:spcPts val="0"/>
              </a:spcBef>
              <a:spcAft>
                <a:spcPts val="0"/>
              </a:spcAft>
              <a:buClr>
                <a:schemeClr val="lt1"/>
              </a:buClr>
              <a:buSzPts val="1650"/>
              <a:buFont typeface="Verdana"/>
              <a:buChar char="●"/>
            </a:pPr>
            <a:r>
              <a:rPr lang="en" sz="1650">
                <a:solidFill>
                  <a:schemeClr val="lt1"/>
                </a:solidFill>
                <a:latin typeface="Verdana"/>
                <a:ea typeface="Verdana"/>
                <a:cs typeface="Verdana"/>
                <a:sym typeface="Verdana"/>
              </a:rPr>
              <a:t>Treatment demonstrations in prone, side lying, and supine positions</a:t>
            </a:r>
            <a:endParaRPr sz="1650">
              <a:solidFill>
                <a:schemeClr val="lt1"/>
              </a:solidFill>
              <a:latin typeface="Verdana"/>
              <a:ea typeface="Verdana"/>
              <a:cs typeface="Verdana"/>
              <a:sym typeface="Verdana"/>
            </a:endParaRPr>
          </a:p>
          <a:p>
            <a:pPr indent="-333375" lvl="0" marL="457200" rtl="0" algn="l">
              <a:lnSpc>
                <a:spcPct val="180000"/>
              </a:lnSpc>
              <a:spcBef>
                <a:spcPts val="0"/>
              </a:spcBef>
              <a:spcAft>
                <a:spcPts val="0"/>
              </a:spcAft>
              <a:buClr>
                <a:schemeClr val="lt1"/>
              </a:buClr>
              <a:buSzPts val="1650"/>
              <a:buFont typeface="Verdana"/>
              <a:buChar char="●"/>
            </a:pPr>
            <a:r>
              <a:rPr lang="en" sz="1650">
                <a:solidFill>
                  <a:schemeClr val="lt1"/>
                </a:solidFill>
                <a:latin typeface="Verdana"/>
                <a:ea typeface="Verdana"/>
                <a:cs typeface="Verdana"/>
                <a:sym typeface="Verdana"/>
              </a:rPr>
              <a:t>Review of homework practices to give clients post session</a:t>
            </a:r>
            <a:endParaRPr sz="1650">
              <a:solidFill>
                <a:schemeClr val="lt1"/>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Common Goals for Lower Leg Sessions</a:t>
            </a:r>
            <a:endParaRPr/>
          </a:p>
        </p:txBody>
      </p:sp>
      <p:sp>
        <p:nvSpPr>
          <p:cNvPr id="274" name="Google Shape;274;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t/>
            </a:r>
            <a:endParaRPr b="1"/>
          </a:p>
          <a:p>
            <a:pPr indent="-342900" lvl="0" marL="457200" rtl="0" algn="l">
              <a:spcBef>
                <a:spcPts val="1200"/>
              </a:spcBef>
              <a:spcAft>
                <a:spcPts val="0"/>
              </a:spcAft>
              <a:buSzPts val="1800"/>
              <a:buChar char="●"/>
            </a:pPr>
            <a:r>
              <a:rPr b="1" lang="en"/>
              <a:t>Fascially </a:t>
            </a:r>
            <a:r>
              <a:rPr b="1" lang="en"/>
              <a:t>separate</a:t>
            </a:r>
            <a:r>
              <a:rPr b="1" lang="en"/>
              <a:t> anterior, lateral, and posterior compartments in the lower leg so that they can function </a:t>
            </a:r>
            <a:r>
              <a:rPr b="1" lang="en"/>
              <a:t>independently</a:t>
            </a:r>
            <a:endParaRPr b="1"/>
          </a:p>
          <a:p>
            <a:pPr indent="-342900" lvl="0" marL="457200" rtl="0" algn="l">
              <a:spcBef>
                <a:spcPts val="0"/>
              </a:spcBef>
              <a:spcAft>
                <a:spcPts val="0"/>
              </a:spcAft>
              <a:buSzPts val="1800"/>
              <a:buChar char="●"/>
            </a:pPr>
            <a:r>
              <a:rPr b="1" lang="en"/>
              <a:t>Lift or lengthen one or both arches towards a more neutral position</a:t>
            </a:r>
            <a:endParaRPr b="1"/>
          </a:p>
          <a:p>
            <a:pPr indent="-342900" lvl="0" marL="457200" rtl="0" algn="l">
              <a:spcBef>
                <a:spcPts val="0"/>
              </a:spcBef>
              <a:spcAft>
                <a:spcPts val="0"/>
              </a:spcAft>
              <a:buSzPts val="1800"/>
              <a:buChar char="●"/>
            </a:pPr>
            <a:r>
              <a:rPr b="1" lang="en"/>
              <a:t>Free the talar-</a:t>
            </a:r>
            <a:r>
              <a:rPr b="1" lang="en"/>
              <a:t>calcaneal</a:t>
            </a:r>
            <a:r>
              <a:rPr b="1" lang="en"/>
              <a:t> joint to allow for proper sliding and to shift foot backwards slightly if there is no </a:t>
            </a:r>
            <a:r>
              <a:rPr b="1" lang="en"/>
              <a:t>discernible</a:t>
            </a:r>
            <a:r>
              <a:rPr b="1" lang="en"/>
              <a:t> curve in the </a:t>
            </a:r>
            <a:r>
              <a:rPr b="1" lang="en"/>
              <a:t>achilles</a:t>
            </a:r>
            <a:endParaRPr b="1"/>
          </a:p>
          <a:p>
            <a:pPr indent="-342900" lvl="0" marL="457200" rtl="0" algn="l">
              <a:spcBef>
                <a:spcPts val="0"/>
              </a:spcBef>
              <a:spcAft>
                <a:spcPts val="0"/>
              </a:spcAft>
              <a:buSzPts val="1800"/>
              <a:buChar char="●"/>
            </a:pPr>
            <a:r>
              <a:rPr b="1" lang="en"/>
              <a:t>Align the calcaneus to be in line with tibia vertically </a:t>
            </a:r>
            <a:endParaRPr b="1"/>
          </a:p>
          <a:p>
            <a:pPr indent="-342900" lvl="0" marL="457200" rtl="0" algn="l">
              <a:spcBef>
                <a:spcPts val="0"/>
              </a:spcBef>
              <a:spcAft>
                <a:spcPts val="0"/>
              </a:spcAft>
              <a:buSzPts val="1800"/>
              <a:buChar char="●"/>
            </a:pPr>
            <a:r>
              <a:rPr b="1" lang="en"/>
              <a:t>With calcaneus aligned in a neutral position, work towards the two met heads being perpendicular to the vertical plumb midline of the body</a:t>
            </a:r>
            <a:endParaRPr b="1"/>
          </a:p>
          <a:p>
            <a:pPr indent="-342900" lvl="0" marL="457200" rtl="0" algn="l">
              <a:spcBef>
                <a:spcPts val="0"/>
              </a:spcBef>
              <a:spcAft>
                <a:spcPts val="0"/>
              </a:spcAft>
              <a:buSzPts val="1800"/>
              <a:buChar char="●"/>
            </a:pPr>
            <a:r>
              <a:rPr b="1" lang="en"/>
              <a:t>Free up the ankle joint to allow for useful hinging that has decent ROM without causing the knee and hip to rotate internally or externally</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Special</a:t>
            </a:r>
            <a:r>
              <a:rPr lang="en"/>
              <a:t> Goals for Lower Leg Sessions</a:t>
            </a:r>
            <a:endParaRPr/>
          </a:p>
        </p:txBody>
      </p:sp>
      <p:sp>
        <p:nvSpPr>
          <p:cNvPr id="280" name="Google Shape;280;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b="1"/>
          </a:p>
          <a:p>
            <a:pPr indent="-342900" lvl="0" marL="457200" rtl="0" algn="l">
              <a:spcBef>
                <a:spcPts val="1200"/>
              </a:spcBef>
              <a:spcAft>
                <a:spcPts val="0"/>
              </a:spcAft>
              <a:buSzPts val="1800"/>
              <a:buChar char="●"/>
            </a:pPr>
            <a:r>
              <a:rPr b="1" lang="en"/>
              <a:t>For hypermobile clients, giving single leg balance exercises that will help the </a:t>
            </a:r>
            <a:r>
              <a:rPr b="1" lang="en"/>
              <a:t>intrinsic</a:t>
            </a:r>
            <a:r>
              <a:rPr b="1" lang="en"/>
              <a:t> foot muscles strengthen and better stabilize the foot</a:t>
            </a:r>
            <a:endParaRPr b="1"/>
          </a:p>
          <a:p>
            <a:pPr indent="-342900" lvl="0" marL="457200" rtl="0" algn="l">
              <a:spcBef>
                <a:spcPts val="0"/>
              </a:spcBef>
              <a:spcAft>
                <a:spcPts val="0"/>
              </a:spcAft>
              <a:buSzPts val="1800"/>
              <a:buChar char="●"/>
            </a:pPr>
            <a:r>
              <a:rPr b="1" lang="en"/>
              <a:t>For hypomobile clients, working to soften and stretch the intrinsic foot muscles to allow for more shock </a:t>
            </a:r>
            <a:r>
              <a:rPr b="1" lang="en"/>
              <a:t>absorption</a:t>
            </a:r>
            <a:r>
              <a:rPr b="1" lang="en"/>
              <a:t> </a:t>
            </a:r>
            <a:endParaRPr b="1"/>
          </a:p>
          <a:p>
            <a:pPr indent="-342900" lvl="0" marL="457200" rtl="0" algn="l">
              <a:spcBef>
                <a:spcPts val="0"/>
              </a:spcBef>
              <a:spcAft>
                <a:spcPts val="0"/>
              </a:spcAft>
              <a:buSzPts val="1800"/>
              <a:buChar char="●"/>
            </a:pPr>
            <a:r>
              <a:rPr b="1" lang="en"/>
              <a:t>With a </a:t>
            </a:r>
            <a:r>
              <a:rPr b="1" lang="en"/>
              <a:t>noticeably</a:t>
            </a:r>
            <a:r>
              <a:rPr b="1" lang="en"/>
              <a:t> externally rotated lower leg, freeing the 2nd head of biceps femoris and also any fascial adhesions to the gastroc and hamstring tendons where they cross at the knee</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When the ankle hinges correctly the knees and hips move efficiently and easily</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457200" rtl="0" algn="l">
              <a:spcBef>
                <a:spcPts val="0"/>
              </a:spcBef>
              <a:spcAft>
                <a:spcPts val="0"/>
              </a:spcAft>
              <a:buNone/>
            </a:pPr>
            <a:r>
              <a:t/>
            </a:r>
            <a:endParaRPr b="1"/>
          </a:p>
          <a:p>
            <a:pPr indent="-342900" lvl="0" marL="457200" rtl="0" algn="l">
              <a:spcBef>
                <a:spcPts val="1200"/>
              </a:spcBef>
              <a:spcAft>
                <a:spcPts val="0"/>
              </a:spcAft>
              <a:buSzPts val="1800"/>
              <a:buChar char="●"/>
            </a:pPr>
            <a:r>
              <a:rPr b="1" lang="en"/>
              <a:t>Older ankle sprains can cause the ankle joint to compensate by improperly hinging along a diagonal instead of straight back towards the knee (which involves over eversion and inversion)</a:t>
            </a:r>
            <a:endParaRPr b="1"/>
          </a:p>
          <a:p>
            <a:pPr indent="-342900" lvl="0" marL="457200" rtl="0" algn="l">
              <a:spcBef>
                <a:spcPts val="0"/>
              </a:spcBef>
              <a:spcAft>
                <a:spcPts val="0"/>
              </a:spcAft>
              <a:buSzPts val="1800"/>
              <a:buChar char="●"/>
            </a:pPr>
            <a:r>
              <a:rPr b="1" lang="en"/>
              <a:t>When this diagonal hinging occurs, the natural forward motion of walking and running become diagonal “speed skating” movements</a:t>
            </a:r>
            <a:endParaRPr b="1"/>
          </a:p>
          <a:p>
            <a:pPr indent="-342900" lvl="0" marL="457200" rtl="0" algn="l">
              <a:spcBef>
                <a:spcPts val="0"/>
              </a:spcBef>
              <a:spcAft>
                <a:spcPts val="0"/>
              </a:spcAft>
              <a:buSzPts val="1800"/>
              <a:buChar char="●"/>
            </a:pPr>
            <a:r>
              <a:rPr b="1" lang="en"/>
              <a:t>These diagonal movements place extra wear and tear twisting on the knees and hips.</a:t>
            </a:r>
            <a:endParaRPr b="1"/>
          </a:p>
          <a:p>
            <a:pPr indent="-342900" lvl="0" marL="457200" rtl="0" algn="l">
              <a:spcBef>
                <a:spcPts val="0"/>
              </a:spcBef>
              <a:spcAft>
                <a:spcPts val="0"/>
              </a:spcAft>
              <a:buSzPts val="1800"/>
              <a:buChar char="●"/>
            </a:pPr>
            <a:r>
              <a:rPr b="1" lang="en"/>
              <a:t>Over the long term this can lead to bunions, plantar fasciitis, cartilage loss in the knees, meniscus tearing in the knees, hypertonic hip external rotators, and other issues</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Consider spending all 60 minutes on just the lower leg</a:t>
            </a:r>
            <a:endParaRPr/>
          </a:p>
        </p:txBody>
      </p:sp>
      <p:sp>
        <p:nvSpPr>
          <p:cNvPr id="286" name="Google Shape;286;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Ankle sprains and toe injuries are often the very first </a:t>
            </a:r>
            <a:r>
              <a:rPr b="1" lang="en"/>
              <a:t>injuries</a:t>
            </a:r>
            <a:r>
              <a:rPr b="1" lang="en"/>
              <a:t> we have in life and the compensations left over from those first injuries can make all of the musculature stuck together</a:t>
            </a:r>
            <a:endParaRPr b="1"/>
          </a:p>
          <a:p>
            <a:pPr indent="-342900" lvl="0" marL="457200" rtl="0" algn="l">
              <a:spcBef>
                <a:spcPts val="0"/>
              </a:spcBef>
              <a:spcAft>
                <a:spcPts val="0"/>
              </a:spcAft>
              <a:buSzPts val="1800"/>
              <a:buChar char="●"/>
            </a:pPr>
            <a:r>
              <a:rPr b="1" lang="en"/>
              <a:t>With most clients, it can take an entire 60 minutes to truly work through and free up long standing adhesions and patterns enough to create an impactful change - which in turn can allow all the rest of the musculature to soften up and work less for balance</a:t>
            </a:r>
            <a:endParaRPr b="1"/>
          </a:p>
          <a:p>
            <a:pPr indent="-342900" lvl="0" marL="457200" rtl="0" algn="l">
              <a:spcBef>
                <a:spcPts val="0"/>
              </a:spcBef>
              <a:spcAft>
                <a:spcPts val="0"/>
              </a:spcAft>
              <a:buSzPts val="1800"/>
              <a:buChar char="●"/>
            </a:pPr>
            <a:r>
              <a:rPr b="1" lang="en"/>
              <a:t>Getting a solid and useful foundation that provides both mobility and stability will make all future work you do to the rest of the body easier and more likely to “stick” long term</a:t>
            </a:r>
            <a:endParaRPr b="1"/>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Treatment Sequence: 60 minutes on just the lower leg, 40 minutes in prone, 20 minutes in supine</a:t>
            </a:r>
            <a:endParaRPr/>
          </a:p>
        </p:txBody>
      </p:sp>
      <p:sp>
        <p:nvSpPr>
          <p:cNvPr id="292" name="Google Shape;292;p53"/>
          <p:cNvSpPr txBox="1"/>
          <p:nvPr>
            <p:ph idx="1" type="body"/>
          </p:nvPr>
        </p:nvSpPr>
        <p:spPr>
          <a:xfrm>
            <a:off x="311700" y="148135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000"/>
              <a:t>Prone Sequence</a:t>
            </a:r>
            <a:endParaRPr b="1" sz="2000"/>
          </a:p>
          <a:p>
            <a:pPr indent="-355600" lvl="0" marL="457200" rtl="0" algn="l">
              <a:spcBef>
                <a:spcPts val="1200"/>
              </a:spcBef>
              <a:spcAft>
                <a:spcPts val="0"/>
              </a:spcAft>
              <a:buSzPts val="2000"/>
              <a:buChar char="●"/>
            </a:pPr>
            <a:r>
              <a:rPr b="1" lang="en" sz="2000"/>
              <a:t>Undrape both lower legs up to the knee</a:t>
            </a:r>
            <a:endParaRPr b="1" sz="2000"/>
          </a:p>
          <a:p>
            <a:pPr indent="-355600" lvl="0" marL="457200" rtl="0" algn="l">
              <a:spcBef>
                <a:spcPts val="0"/>
              </a:spcBef>
              <a:spcAft>
                <a:spcPts val="0"/>
              </a:spcAft>
              <a:buSzPts val="2000"/>
              <a:buChar char="●"/>
            </a:pPr>
            <a:r>
              <a:rPr b="1" lang="en" sz="2000"/>
              <a:t>First, try to align the legs so that they are parallel to the midline of the body and the ankle, knee, and hip joints land on a line that would be a plumb line if the client were standing</a:t>
            </a:r>
            <a:endParaRPr b="1" sz="2000"/>
          </a:p>
          <a:p>
            <a:pPr indent="-355600" lvl="0" marL="457200" rtl="0" algn="l">
              <a:spcBef>
                <a:spcPts val="0"/>
              </a:spcBef>
              <a:spcAft>
                <a:spcPts val="0"/>
              </a:spcAft>
              <a:buSzPts val="2000"/>
              <a:buChar char="●"/>
            </a:pPr>
            <a:r>
              <a:rPr b="1" lang="en" sz="2000"/>
              <a:t>Visually assess if the lower leg is internally or externally rotated on one or both sides</a:t>
            </a:r>
            <a:endParaRPr b="1" sz="2000"/>
          </a:p>
          <a:p>
            <a:pPr indent="-355600" lvl="0" marL="457200" rtl="0" algn="l">
              <a:spcBef>
                <a:spcPts val="0"/>
              </a:spcBef>
              <a:spcAft>
                <a:spcPts val="0"/>
              </a:spcAft>
              <a:buSzPts val="2000"/>
              <a:buChar char="●"/>
            </a:pPr>
            <a:r>
              <a:rPr b="1" lang="en" sz="2000"/>
              <a:t>Visually assess if the ankle(s) “fall in” ie show inversion, or in rarer cases eversion</a:t>
            </a:r>
            <a:endParaRPr b="1" sz="2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Treatment Sequence: 60 minutes on just the lower leg, 40 minutes in prone, 20 minutes in supine</a:t>
            </a:r>
            <a:endParaRPr/>
          </a:p>
        </p:txBody>
      </p:sp>
      <p:sp>
        <p:nvSpPr>
          <p:cNvPr id="298" name="Google Shape;298;p54"/>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Prone Sequence (cont)</a:t>
            </a:r>
            <a:endParaRPr b="1" sz="2000"/>
          </a:p>
          <a:p>
            <a:pPr indent="-355600" lvl="0" marL="457200" rtl="0" algn="l">
              <a:spcBef>
                <a:spcPts val="1200"/>
              </a:spcBef>
              <a:spcAft>
                <a:spcPts val="0"/>
              </a:spcAft>
              <a:buSzPts val="2000"/>
              <a:buChar char="●"/>
            </a:pPr>
            <a:r>
              <a:rPr b="1" lang="en" sz="2000"/>
              <a:t>Starting at the foot, draw fascial lines through the inside arch, outside arch, and transverse arches of the foot using the forearm or soft fist</a:t>
            </a:r>
            <a:endParaRPr b="1" sz="2000"/>
          </a:p>
          <a:p>
            <a:pPr indent="-355600" lvl="0" marL="457200" rtl="0" algn="l">
              <a:spcBef>
                <a:spcPts val="0"/>
              </a:spcBef>
              <a:spcAft>
                <a:spcPts val="0"/>
              </a:spcAft>
              <a:buSzPts val="2000"/>
              <a:buChar char="●"/>
            </a:pPr>
            <a:r>
              <a:rPr b="1" lang="en" sz="2000"/>
              <a:t>Using a knuckle, draw a fascial stroke from the front of the calcaneus down through the space between the 4th &amp; 5th metatarsals to help free up the outside arch</a:t>
            </a:r>
            <a:endParaRPr b="1" sz="2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Treatment Sequence: 60 minutes on just the lower leg, 40 minutes in prone, 20 minutes in supine</a:t>
            </a:r>
            <a:endParaRPr/>
          </a:p>
        </p:txBody>
      </p:sp>
      <p:sp>
        <p:nvSpPr>
          <p:cNvPr id="304" name="Google Shape;304;p55"/>
          <p:cNvSpPr txBox="1"/>
          <p:nvPr>
            <p:ph idx="1" type="body"/>
          </p:nvPr>
        </p:nvSpPr>
        <p:spPr>
          <a:xfrm>
            <a:off x="311700" y="148135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000"/>
              <a:t>Prone Sequence (cont)</a:t>
            </a:r>
            <a:endParaRPr b="1" sz="2000"/>
          </a:p>
          <a:p>
            <a:pPr indent="-355600" lvl="0" marL="457200" rtl="0" algn="l">
              <a:spcBef>
                <a:spcPts val="1200"/>
              </a:spcBef>
              <a:spcAft>
                <a:spcPts val="0"/>
              </a:spcAft>
              <a:buSzPts val="2000"/>
              <a:buChar char="●"/>
            </a:pPr>
            <a:r>
              <a:rPr b="1" lang="en" sz="2000"/>
              <a:t>Starting at the medial condyle of the tibia, draw a fascial stroke down towards ankle along the edge of the tibia aiming for release of tibialis posterior using thumb or elbow</a:t>
            </a:r>
            <a:endParaRPr b="1" sz="2000"/>
          </a:p>
          <a:p>
            <a:pPr indent="-355600" lvl="0" marL="457200" rtl="0" algn="l">
              <a:spcBef>
                <a:spcPts val="0"/>
              </a:spcBef>
              <a:spcAft>
                <a:spcPts val="0"/>
              </a:spcAft>
              <a:buSzPts val="2000"/>
              <a:buChar char="●"/>
            </a:pPr>
            <a:r>
              <a:rPr b="1" lang="en" sz="2000"/>
              <a:t>Draw a line parallel to this starting slightly away from the tibia</a:t>
            </a:r>
            <a:endParaRPr b="1" sz="2000"/>
          </a:p>
          <a:p>
            <a:pPr indent="-355600" lvl="0" marL="457200" rtl="0" algn="l">
              <a:spcBef>
                <a:spcPts val="0"/>
              </a:spcBef>
              <a:spcAft>
                <a:spcPts val="0"/>
              </a:spcAft>
              <a:buSzPts val="2000"/>
              <a:buChar char="●"/>
            </a:pPr>
            <a:r>
              <a:rPr b="1" lang="en" sz="2000"/>
              <a:t>Continue to draw lines from knee to ankle moving in an arc from inside of the knee to outside feeling for any adhesions and taking extra time on these to allow them to melt and release (should be roughly 10-12 lines)</a:t>
            </a:r>
            <a:endParaRPr b="1" sz="2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Treatment Sequence: 60 minutes on just the lower leg, 40 minutes in prone, 20 minutes in supine</a:t>
            </a:r>
            <a:endParaRPr/>
          </a:p>
        </p:txBody>
      </p:sp>
      <p:sp>
        <p:nvSpPr>
          <p:cNvPr id="310" name="Google Shape;310;p56"/>
          <p:cNvSpPr txBox="1"/>
          <p:nvPr>
            <p:ph idx="1" type="body"/>
          </p:nvPr>
        </p:nvSpPr>
        <p:spPr>
          <a:xfrm>
            <a:off x="311700" y="148135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000"/>
              <a:t>Prone Sequence (cont)</a:t>
            </a:r>
            <a:endParaRPr b="1" sz="2000"/>
          </a:p>
          <a:p>
            <a:pPr indent="-336550" lvl="0" marL="457200" rtl="0" algn="l">
              <a:spcBef>
                <a:spcPts val="1200"/>
              </a:spcBef>
              <a:spcAft>
                <a:spcPts val="0"/>
              </a:spcAft>
              <a:buSzPct val="100000"/>
              <a:buChar char="●"/>
            </a:pPr>
            <a:r>
              <a:rPr b="1" lang="en" sz="2000"/>
              <a:t>Lift the lower leg and use gentle rocking to shake out the musculature and rock the ankle </a:t>
            </a:r>
            <a:endParaRPr b="1" sz="2000"/>
          </a:p>
          <a:p>
            <a:pPr indent="-336550" lvl="0" marL="457200" rtl="0" algn="l">
              <a:spcBef>
                <a:spcPts val="0"/>
              </a:spcBef>
              <a:spcAft>
                <a:spcPts val="0"/>
              </a:spcAft>
              <a:buSzPct val="100000"/>
              <a:buChar char="●"/>
            </a:pPr>
            <a:r>
              <a:rPr b="1" lang="en" sz="2000"/>
              <a:t>If the lower leg is externally rotated, apply release to 2nd head of biceps femoris</a:t>
            </a:r>
            <a:endParaRPr b="1" sz="2000"/>
          </a:p>
          <a:p>
            <a:pPr indent="-336550" lvl="0" marL="457200" rtl="0" algn="l">
              <a:spcBef>
                <a:spcPts val="0"/>
              </a:spcBef>
              <a:spcAft>
                <a:spcPts val="0"/>
              </a:spcAft>
              <a:buSzPct val="100000"/>
              <a:buChar char="●"/>
            </a:pPr>
            <a:r>
              <a:rPr b="1" lang="en" sz="2000"/>
              <a:t>Put the lower leg back on table </a:t>
            </a:r>
            <a:endParaRPr b="1" sz="2000"/>
          </a:p>
          <a:p>
            <a:pPr indent="-336550" lvl="0" marL="457200" rtl="0" algn="l">
              <a:spcBef>
                <a:spcPts val="0"/>
              </a:spcBef>
              <a:spcAft>
                <a:spcPts val="0"/>
              </a:spcAft>
              <a:buSzPct val="100000"/>
              <a:buChar char="●"/>
            </a:pPr>
            <a:r>
              <a:rPr b="1" lang="en" sz="2000"/>
              <a:t>Repeat fascial stroke from front of calcaneus through 4th &amp; 5th metatarsals, going deep this time to contact and release abductor digiti minimi </a:t>
            </a:r>
            <a:endParaRPr b="1" sz="2000"/>
          </a:p>
          <a:p>
            <a:pPr indent="0" lvl="0" marL="0" rtl="0" algn="l">
              <a:spcBef>
                <a:spcPts val="1200"/>
              </a:spcBef>
              <a:spcAft>
                <a:spcPts val="0"/>
              </a:spcAft>
              <a:buNone/>
            </a:pPr>
            <a:r>
              <a:t/>
            </a:r>
            <a:endParaRPr b="1" sz="2000"/>
          </a:p>
          <a:p>
            <a:pPr indent="-336550" lvl="0" marL="457200" rtl="0" algn="l">
              <a:spcBef>
                <a:spcPts val="1200"/>
              </a:spcBef>
              <a:spcAft>
                <a:spcPts val="0"/>
              </a:spcAft>
              <a:buSzPct val="100000"/>
              <a:buChar char="●"/>
            </a:pPr>
            <a:r>
              <a:rPr b="1" lang="en" sz="2000"/>
              <a:t>Repeat entire sequence on the other leg</a:t>
            </a:r>
            <a:endParaRPr b="1" sz="2000"/>
          </a:p>
          <a:p>
            <a:pPr indent="-336550" lvl="0" marL="457200" rtl="0" algn="l">
              <a:spcBef>
                <a:spcPts val="0"/>
              </a:spcBef>
              <a:spcAft>
                <a:spcPts val="0"/>
              </a:spcAft>
              <a:buSzPct val="100000"/>
              <a:buChar char="●"/>
            </a:pPr>
            <a:r>
              <a:rPr b="1" lang="en" sz="2000"/>
              <a:t>This </a:t>
            </a:r>
            <a:r>
              <a:rPr b="1" lang="en" sz="2000"/>
              <a:t>entire</a:t>
            </a:r>
            <a:r>
              <a:rPr b="1" lang="en" sz="2000"/>
              <a:t> prone sequence should take roughly 40 minutes</a:t>
            </a:r>
            <a:endParaRPr b="1" sz="2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Treatment Sequence: 60 minutes on just the lower leg, 40 minutes in prone, 20 minutes in supine</a:t>
            </a:r>
            <a:endParaRPr/>
          </a:p>
        </p:txBody>
      </p:sp>
      <p:sp>
        <p:nvSpPr>
          <p:cNvPr id="316" name="Google Shape;316;p57"/>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Supine</a:t>
            </a:r>
            <a:r>
              <a:rPr b="1" lang="en" sz="2000"/>
              <a:t> Sequence</a:t>
            </a:r>
            <a:endParaRPr b="1" sz="2000"/>
          </a:p>
          <a:p>
            <a:pPr indent="-355600" lvl="0" marL="457200" rtl="0" algn="l">
              <a:spcBef>
                <a:spcPts val="1200"/>
              </a:spcBef>
              <a:spcAft>
                <a:spcPts val="0"/>
              </a:spcAft>
              <a:buSzPts val="2000"/>
              <a:buChar char="●"/>
            </a:pPr>
            <a:r>
              <a:rPr b="1" lang="en" sz="2000"/>
              <a:t>Have the client turn over, sliding bolster higher and under knees</a:t>
            </a:r>
            <a:endParaRPr b="1" sz="2000"/>
          </a:p>
          <a:p>
            <a:pPr indent="-355600" lvl="0" marL="457200" rtl="0" algn="l">
              <a:spcBef>
                <a:spcPts val="0"/>
              </a:spcBef>
              <a:spcAft>
                <a:spcPts val="0"/>
              </a:spcAft>
              <a:buSzPts val="2000"/>
              <a:buChar char="●"/>
            </a:pPr>
            <a:r>
              <a:rPr b="1" lang="en" sz="2000"/>
              <a:t>Using the foot as a lever to keep leg in place, using fascial release strokes from knee to ankle starting at top of tibialis anterior where it meets the shin</a:t>
            </a:r>
            <a:endParaRPr b="1" sz="2000"/>
          </a:p>
          <a:p>
            <a:pPr indent="-355600" lvl="0" marL="457200" rtl="0" algn="l">
              <a:spcBef>
                <a:spcPts val="0"/>
              </a:spcBef>
              <a:spcAft>
                <a:spcPts val="0"/>
              </a:spcAft>
              <a:buSzPts val="2000"/>
              <a:buChar char="●"/>
            </a:pPr>
            <a:r>
              <a:rPr b="1" lang="en" sz="2000"/>
              <a:t>Repeat these strokes working laterally a bit at a time to free up the anterior compartment (roughly 4-6 strokes)</a:t>
            </a:r>
            <a:endParaRPr b="1" sz="2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Treatment Sequence: 60 minutes on just the lower leg, 40 minutes in prone, 20 minutes in supine</a:t>
            </a:r>
            <a:endParaRPr/>
          </a:p>
        </p:txBody>
      </p:sp>
      <p:sp>
        <p:nvSpPr>
          <p:cNvPr id="322" name="Google Shape;322;p58"/>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Supine Sequence (cont)</a:t>
            </a:r>
            <a:endParaRPr b="1" sz="2000"/>
          </a:p>
          <a:p>
            <a:pPr indent="-355600" lvl="0" marL="457200" rtl="0" algn="l">
              <a:spcBef>
                <a:spcPts val="1200"/>
              </a:spcBef>
              <a:spcAft>
                <a:spcPts val="0"/>
              </a:spcAft>
              <a:buSzPts val="2000"/>
              <a:buChar char="●"/>
            </a:pPr>
            <a:r>
              <a:rPr b="1" lang="en" sz="2000"/>
              <a:t>Work up from ankle to head of the fibula using fascial release strokes on peroneus brevis and longus</a:t>
            </a:r>
            <a:endParaRPr b="1" sz="2000"/>
          </a:p>
          <a:p>
            <a:pPr indent="-355600" lvl="0" marL="457200" rtl="0" algn="l">
              <a:spcBef>
                <a:spcPts val="0"/>
              </a:spcBef>
              <a:spcAft>
                <a:spcPts val="0"/>
              </a:spcAft>
              <a:buSzPts val="2000"/>
              <a:buChar char="●"/>
            </a:pPr>
            <a:r>
              <a:rPr b="1" lang="en" sz="2000"/>
              <a:t>Both of the lateral compartment muscles are likely fascially “cemented” to the fibula due to older </a:t>
            </a:r>
            <a:r>
              <a:rPr b="1" lang="en" sz="2000"/>
              <a:t>inversion ankle sprains</a:t>
            </a:r>
            <a:endParaRPr b="1" sz="2000"/>
          </a:p>
          <a:p>
            <a:pPr indent="-355600" lvl="0" marL="457200" rtl="0" algn="l">
              <a:spcBef>
                <a:spcPts val="0"/>
              </a:spcBef>
              <a:spcAft>
                <a:spcPts val="0"/>
              </a:spcAft>
              <a:buSzPts val="2000"/>
              <a:buChar char="●"/>
            </a:pPr>
            <a:r>
              <a:rPr b="1" lang="en" sz="2000"/>
              <a:t>Use cross fiber friction down through each to help soften adhesions and free the muscles from the anterior and posterior compartment musculature</a:t>
            </a:r>
            <a:endParaRPr b="1" sz="20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Treatment Sequence: 60 minutes on just the lower leg, 40 minutes in prone, 20 minutes in supine</a:t>
            </a:r>
            <a:endParaRPr/>
          </a:p>
        </p:txBody>
      </p:sp>
      <p:sp>
        <p:nvSpPr>
          <p:cNvPr id="328" name="Google Shape;328;p59"/>
          <p:cNvSpPr txBox="1"/>
          <p:nvPr>
            <p:ph idx="1" type="body"/>
          </p:nvPr>
        </p:nvSpPr>
        <p:spPr>
          <a:xfrm>
            <a:off x="311700" y="1481350"/>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000"/>
              <a:t>Supine Sequence (cont)</a:t>
            </a:r>
            <a:endParaRPr b="1" sz="2000"/>
          </a:p>
          <a:p>
            <a:pPr indent="-355600" lvl="0" marL="457200" rtl="0" algn="l">
              <a:spcBef>
                <a:spcPts val="1200"/>
              </a:spcBef>
              <a:spcAft>
                <a:spcPts val="0"/>
              </a:spcAft>
              <a:buSzPts val="2000"/>
              <a:buChar char="●"/>
            </a:pPr>
            <a:r>
              <a:rPr b="1" lang="en" sz="2000"/>
              <a:t>Use cross fiber friction on the anterior retinaculum asking client to flex and extend their toes and ankle to help the anterior tendons move freely through the sheaths of the retinaculum</a:t>
            </a:r>
            <a:endParaRPr b="1" sz="2000"/>
          </a:p>
          <a:p>
            <a:pPr indent="-355600" lvl="0" marL="457200" rtl="0" algn="l">
              <a:spcBef>
                <a:spcPts val="0"/>
              </a:spcBef>
              <a:spcAft>
                <a:spcPts val="0"/>
              </a:spcAft>
              <a:buSzPts val="2000"/>
              <a:buChar char="●"/>
            </a:pPr>
            <a:r>
              <a:rPr b="1" lang="en" sz="2000"/>
              <a:t>Use cross fiber friction on the medial and lateral calcaneus tendons to allow these to slide freely across the bone (this will assist the talar-calcaneal joint to move again)</a:t>
            </a:r>
            <a:endParaRPr b="1" sz="2000"/>
          </a:p>
          <a:p>
            <a:pPr indent="-355600" lvl="0" marL="457200" rtl="0" algn="l">
              <a:spcBef>
                <a:spcPts val="0"/>
              </a:spcBef>
              <a:spcAft>
                <a:spcPts val="0"/>
              </a:spcAft>
              <a:buSzPts val="2000"/>
              <a:buChar char="●"/>
            </a:pPr>
            <a:r>
              <a:rPr b="1" lang="en" sz="2000"/>
              <a:t>Mobilize the calcaneus and talus by sliding the calcaneus medially and laterally and hinging the ankle towards and away from the knee</a:t>
            </a:r>
            <a:endParaRPr b="1" sz="20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Treatment Sequence: 60 minutes on just the lower leg, 40 minutes in prone, 20 minutes in supine</a:t>
            </a:r>
            <a:endParaRPr/>
          </a:p>
        </p:txBody>
      </p:sp>
      <p:sp>
        <p:nvSpPr>
          <p:cNvPr id="334" name="Google Shape;334;p60"/>
          <p:cNvSpPr txBox="1"/>
          <p:nvPr>
            <p:ph idx="1" type="body"/>
          </p:nvPr>
        </p:nvSpPr>
        <p:spPr>
          <a:xfrm>
            <a:off x="311700" y="148135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000"/>
              <a:t>Supine Sequence (cont)</a:t>
            </a:r>
            <a:endParaRPr b="1" sz="2000"/>
          </a:p>
          <a:p>
            <a:pPr indent="-355600" lvl="0" marL="457200" rtl="0" algn="l">
              <a:spcBef>
                <a:spcPts val="1200"/>
              </a:spcBef>
              <a:spcAft>
                <a:spcPts val="0"/>
              </a:spcAft>
              <a:buSzPts val="2000"/>
              <a:buChar char="●"/>
            </a:pPr>
            <a:r>
              <a:rPr b="1" lang="en" sz="2000"/>
              <a:t>For high arch clients, stretch the toes into extension</a:t>
            </a:r>
            <a:endParaRPr b="1" sz="2000"/>
          </a:p>
          <a:p>
            <a:pPr indent="-355600" lvl="0" marL="457200" rtl="0" algn="l">
              <a:spcBef>
                <a:spcPts val="0"/>
              </a:spcBef>
              <a:spcAft>
                <a:spcPts val="0"/>
              </a:spcAft>
              <a:buSzPts val="2000"/>
              <a:buChar char="●"/>
            </a:pPr>
            <a:r>
              <a:rPr b="1" lang="en" sz="2000"/>
              <a:t>For fallen arch clients, stretch the top of the foot while blocking the </a:t>
            </a:r>
            <a:r>
              <a:rPr b="1" lang="en" sz="2000"/>
              <a:t>ankle</a:t>
            </a:r>
            <a:r>
              <a:rPr b="1" lang="en" sz="2000"/>
              <a:t> joint from extending</a:t>
            </a:r>
            <a:endParaRPr b="1" sz="2000"/>
          </a:p>
          <a:p>
            <a:pPr indent="-355600" lvl="0" marL="457200" rtl="0" algn="l">
              <a:spcBef>
                <a:spcPts val="0"/>
              </a:spcBef>
              <a:spcAft>
                <a:spcPts val="0"/>
              </a:spcAft>
              <a:buSzPts val="2000"/>
              <a:buChar char="●"/>
            </a:pPr>
            <a:r>
              <a:rPr b="1" lang="en" sz="2000"/>
              <a:t>Mobilize and stretch the toes</a:t>
            </a:r>
            <a:endParaRPr b="1" sz="2000"/>
          </a:p>
          <a:p>
            <a:pPr indent="-355600" lvl="0" marL="457200" rtl="0" algn="l">
              <a:spcBef>
                <a:spcPts val="0"/>
              </a:spcBef>
              <a:spcAft>
                <a:spcPts val="0"/>
              </a:spcAft>
              <a:buSzPts val="2000"/>
              <a:buChar char="●"/>
            </a:pPr>
            <a:r>
              <a:rPr b="1" lang="en" sz="2000"/>
              <a:t>Fascially release abductor </a:t>
            </a:r>
            <a:r>
              <a:rPr b="1" lang="en" sz="2000"/>
              <a:t>hallucis</a:t>
            </a:r>
            <a:r>
              <a:rPr b="1" lang="en" sz="2000"/>
              <a:t> and flexor </a:t>
            </a:r>
            <a:r>
              <a:rPr b="1" lang="en" sz="2000"/>
              <a:t>hallucis</a:t>
            </a:r>
            <a:r>
              <a:rPr b="1" lang="en" sz="2000"/>
              <a:t> brevis</a:t>
            </a:r>
            <a:endParaRPr b="1" sz="2000"/>
          </a:p>
          <a:p>
            <a:pPr indent="-355600" lvl="0" marL="457200" rtl="0" algn="l">
              <a:spcBef>
                <a:spcPts val="0"/>
              </a:spcBef>
              <a:spcAft>
                <a:spcPts val="0"/>
              </a:spcAft>
              <a:buSzPts val="2000"/>
              <a:buChar char="●"/>
            </a:pPr>
            <a:r>
              <a:rPr b="1" lang="en" sz="2000"/>
              <a:t>On clients with bunions or forming bunions (big toe pointing </a:t>
            </a:r>
            <a:r>
              <a:rPr b="1" lang="en" sz="2000"/>
              <a:t>laterally towards other toes instead of on same line as metatarsal), stretch extensor hallucis longus</a:t>
            </a:r>
            <a:endParaRPr b="1" sz="20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Treatment Sequence: 60 minutes on just the lower leg, 40 minutes in prone, 20 minutes in supine</a:t>
            </a:r>
            <a:endParaRPr/>
          </a:p>
        </p:txBody>
      </p:sp>
      <p:sp>
        <p:nvSpPr>
          <p:cNvPr id="340" name="Google Shape;340;p61"/>
          <p:cNvSpPr txBox="1"/>
          <p:nvPr>
            <p:ph idx="1" type="body"/>
          </p:nvPr>
        </p:nvSpPr>
        <p:spPr>
          <a:xfrm>
            <a:off x="311700" y="148135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000"/>
              <a:t>Supine Sequence (cont)</a:t>
            </a:r>
            <a:endParaRPr b="1" sz="2000"/>
          </a:p>
          <a:p>
            <a:pPr indent="-336550" lvl="0" marL="457200" rtl="0" algn="l">
              <a:spcBef>
                <a:spcPts val="1200"/>
              </a:spcBef>
              <a:spcAft>
                <a:spcPts val="0"/>
              </a:spcAft>
              <a:buSzPct val="100000"/>
              <a:buChar char="●"/>
            </a:pPr>
            <a:r>
              <a:rPr b="1" lang="en" sz="2000"/>
              <a:t>Spread the toes by placing fingers between all of them at same time (this may feel intense and take a minute to just get used to for many clients)</a:t>
            </a:r>
            <a:endParaRPr b="1" sz="2000"/>
          </a:p>
          <a:p>
            <a:pPr indent="-336550" lvl="0" marL="457200" rtl="0" algn="l">
              <a:spcBef>
                <a:spcPts val="0"/>
              </a:spcBef>
              <a:spcAft>
                <a:spcPts val="0"/>
              </a:spcAft>
              <a:buSzPct val="100000"/>
              <a:buChar char="●"/>
            </a:pPr>
            <a:r>
              <a:rPr b="1" lang="en" sz="2000"/>
              <a:t>Stretch and mobilize the big toe while rolling the rest of the spread toes</a:t>
            </a:r>
            <a:endParaRPr b="1" sz="2000"/>
          </a:p>
          <a:p>
            <a:pPr indent="-336550" lvl="0" marL="457200" rtl="0" algn="l">
              <a:spcBef>
                <a:spcPts val="0"/>
              </a:spcBef>
              <a:spcAft>
                <a:spcPts val="0"/>
              </a:spcAft>
              <a:buSzPct val="100000"/>
              <a:buChar char="●"/>
            </a:pPr>
            <a:r>
              <a:rPr b="1" lang="en" sz="2000"/>
              <a:t>For clients with hammer or overlapping toes spend extra time stretching these and also freeing flexor and extensor digitorum tendons from surrounding muscles on bottom and top of foot</a:t>
            </a:r>
            <a:endParaRPr b="1" sz="2000"/>
          </a:p>
          <a:p>
            <a:pPr indent="-336550" lvl="0" marL="457200" rtl="0" algn="l">
              <a:spcBef>
                <a:spcPts val="0"/>
              </a:spcBef>
              <a:spcAft>
                <a:spcPts val="0"/>
              </a:spcAft>
              <a:buSzPct val="100000"/>
              <a:buChar char="●"/>
            </a:pPr>
            <a:r>
              <a:rPr b="1" lang="en" sz="2000"/>
              <a:t>Gently traction the leg holding the foot and ankle in as close to neutral as they allow</a:t>
            </a:r>
            <a:endParaRPr b="1" sz="2000"/>
          </a:p>
          <a:p>
            <a:pPr indent="-336550" lvl="0" marL="457200" rtl="0" algn="l">
              <a:spcBef>
                <a:spcPts val="0"/>
              </a:spcBef>
              <a:spcAft>
                <a:spcPts val="0"/>
              </a:spcAft>
              <a:buSzPct val="100000"/>
              <a:buChar char="●"/>
            </a:pPr>
            <a:r>
              <a:rPr b="1" lang="en" sz="2000"/>
              <a:t>Draw the leg across the other while hinging the ankle to get a targeted gluteus medius/minimus stretch</a:t>
            </a:r>
            <a:endParaRPr b="1" sz="2000"/>
          </a:p>
          <a:p>
            <a:pPr indent="-336550" lvl="0" marL="457200" rtl="0" algn="l">
              <a:spcBef>
                <a:spcPts val="0"/>
              </a:spcBef>
              <a:spcAft>
                <a:spcPts val="0"/>
              </a:spcAft>
              <a:buSzPct val="100000"/>
              <a:buChar char="●"/>
            </a:pPr>
            <a:r>
              <a:rPr b="1" lang="en" sz="2000"/>
              <a:t>Repeat entire sequence on other leg</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Anatomy: Major Bones &amp; Cartilage of the Lower Leg</a:t>
            </a:r>
            <a:endParaRPr/>
          </a:p>
        </p:txBody>
      </p:sp>
      <p:sp>
        <p:nvSpPr>
          <p:cNvPr id="79" name="Google Shape;79;p17"/>
          <p:cNvSpPr txBox="1"/>
          <p:nvPr>
            <p:ph idx="1" type="body"/>
          </p:nvPr>
        </p:nvSpPr>
        <p:spPr>
          <a:xfrm>
            <a:off x="311700" y="14681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Tibia</a:t>
            </a:r>
            <a:endParaRPr b="1"/>
          </a:p>
          <a:p>
            <a:pPr indent="-342900" lvl="0" marL="457200" rtl="0" algn="l">
              <a:spcBef>
                <a:spcPts val="0"/>
              </a:spcBef>
              <a:spcAft>
                <a:spcPts val="0"/>
              </a:spcAft>
              <a:buSzPts val="1800"/>
              <a:buChar char="●"/>
            </a:pPr>
            <a:r>
              <a:rPr b="1" lang="en"/>
              <a:t>Fibular</a:t>
            </a:r>
            <a:endParaRPr b="1"/>
          </a:p>
          <a:p>
            <a:pPr indent="-342900" lvl="0" marL="457200" rtl="0" algn="l">
              <a:spcBef>
                <a:spcPts val="0"/>
              </a:spcBef>
              <a:spcAft>
                <a:spcPts val="0"/>
              </a:spcAft>
              <a:buSzPts val="1800"/>
              <a:buChar char="●"/>
            </a:pPr>
            <a:r>
              <a:rPr b="1" lang="en"/>
              <a:t>Talus</a:t>
            </a:r>
            <a:endParaRPr b="1"/>
          </a:p>
          <a:p>
            <a:pPr indent="-342900" lvl="0" marL="457200" rtl="0" algn="l">
              <a:spcBef>
                <a:spcPts val="0"/>
              </a:spcBef>
              <a:spcAft>
                <a:spcPts val="0"/>
              </a:spcAft>
              <a:buSzPts val="1800"/>
              <a:buChar char="●"/>
            </a:pPr>
            <a:r>
              <a:rPr b="1" lang="en"/>
              <a:t>Calcaneus</a:t>
            </a:r>
            <a:endParaRPr b="1"/>
          </a:p>
          <a:p>
            <a:pPr indent="-342900" lvl="0" marL="457200" rtl="0" algn="l">
              <a:spcBef>
                <a:spcPts val="0"/>
              </a:spcBef>
              <a:spcAft>
                <a:spcPts val="0"/>
              </a:spcAft>
              <a:buSzPts val="1800"/>
              <a:buChar char="●"/>
            </a:pPr>
            <a:r>
              <a:rPr b="1" lang="en"/>
              <a:t>Cuboid</a:t>
            </a:r>
            <a:endParaRPr b="1"/>
          </a:p>
          <a:p>
            <a:pPr indent="-342900" lvl="0" marL="457200" rtl="0" algn="l">
              <a:spcBef>
                <a:spcPts val="0"/>
              </a:spcBef>
              <a:spcAft>
                <a:spcPts val="0"/>
              </a:spcAft>
              <a:buSzPts val="1800"/>
              <a:buChar char="●"/>
            </a:pPr>
            <a:r>
              <a:rPr b="1" lang="en"/>
              <a:t>Navicular</a:t>
            </a:r>
            <a:endParaRPr b="1"/>
          </a:p>
          <a:p>
            <a:pPr indent="-342900" lvl="0" marL="457200" rtl="0" algn="l">
              <a:spcBef>
                <a:spcPts val="0"/>
              </a:spcBef>
              <a:spcAft>
                <a:spcPts val="0"/>
              </a:spcAft>
              <a:buSzPts val="1800"/>
              <a:buChar char="●"/>
            </a:pPr>
            <a:r>
              <a:rPr b="1" lang="en"/>
              <a:t>Lateral, intermediate, </a:t>
            </a:r>
            <a:r>
              <a:rPr b="1" lang="en"/>
              <a:t>medial</a:t>
            </a:r>
            <a:r>
              <a:rPr b="1" lang="en"/>
              <a:t> </a:t>
            </a:r>
            <a:r>
              <a:rPr b="1" lang="en"/>
              <a:t>cuneiforms</a:t>
            </a:r>
            <a:endParaRPr b="1"/>
          </a:p>
          <a:p>
            <a:pPr indent="-342900" lvl="0" marL="457200" rtl="0" algn="l">
              <a:spcBef>
                <a:spcPts val="0"/>
              </a:spcBef>
              <a:spcAft>
                <a:spcPts val="0"/>
              </a:spcAft>
              <a:buSzPts val="1800"/>
              <a:buChar char="●"/>
            </a:pPr>
            <a:r>
              <a:rPr b="1" lang="en"/>
              <a:t>Metatarsals 1-5</a:t>
            </a:r>
            <a:endParaRPr b="1"/>
          </a:p>
          <a:p>
            <a:pPr indent="-342900" lvl="0" marL="457200" rtl="0" algn="l">
              <a:spcBef>
                <a:spcPts val="0"/>
              </a:spcBef>
              <a:spcAft>
                <a:spcPts val="0"/>
              </a:spcAft>
              <a:buSzPts val="1800"/>
              <a:buChar char="●"/>
            </a:pPr>
            <a:r>
              <a:rPr b="1" lang="en"/>
              <a:t>Phalanges (proximal, middle, distal)</a:t>
            </a:r>
            <a:endParaRPr b="1"/>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Extra</a:t>
            </a:r>
            <a:r>
              <a:rPr lang="en"/>
              <a:t> Treatment Techniques</a:t>
            </a:r>
            <a:endParaRPr/>
          </a:p>
        </p:txBody>
      </p:sp>
      <p:sp>
        <p:nvSpPr>
          <p:cNvPr id="346" name="Google Shape;346;p62"/>
          <p:cNvSpPr txBox="1"/>
          <p:nvPr>
            <p:ph idx="1" type="body"/>
          </p:nvPr>
        </p:nvSpPr>
        <p:spPr>
          <a:xfrm>
            <a:off x="311700" y="148135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000"/>
              <a:t>Sidelying Position</a:t>
            </a:r>
            <a:endParaRPr b="1" sz="2000"/>
          </a:p>
          <a:p>
            <a:pPr indent="-336550" lvl="0" marL="457200" rtl="0" algn="l">
              <a:spcBef>
                <a:spcPts val="1200"/>
              </a:spcBef>
              <a:spcAft>
                <a:spcPts val="0"/>
              </a:spcAft>
              <a:buSzPct val="100000"/>
              <a:buChar char="●"/>
            </a:pPr>
            <a:r>
              <a:rPr b="1" lang="en" sz="2000"/>
              <a:t>Have client lie further down table so that extended bottom leg has foot and ankle off the table completely and top leg is bent 90 degrees on a larger bolster to allow pelvis to be in a neutral position</a:t>
            </a:r>
            <a:endParaRPr b="1" sz="2000"/>
          </a:p>
          <a:p>
            <a:pPr indent="-336550" lvl="0" marL="457200" rtl="0" algn="l">
              <a:spcBef>
                <a:spcPts val="0"/>
              </a:spcBef>
              <a:spcAft>
                <a:spcPts val="0"/>
              </a:spcAft>
              <a:buSzPct val="100000"/>
              <a:buChar char="●"/>
            </a:pPr>
            <a:r>
              <a:rPr b="1" lang="en" sz="2000"/>
              <a:t>Using the elbow, fascially work from knee to </a:t>
            </a:r>
            <a:r>
              <a:rPr b="1" lang="en" sz="2000"/>
              <a:t>ankle</a:t>
            </a:r>
            <a:r>
              <a:rPr b="1" lang="en" sz="2000"/>
              <a:t> through tibialis posterior and soleus while client extends through heel while flexing and releasing the ankle</a:t>
            </a:r>
            <a:endParaRPr b="1" sz="2000"/>
          </a:p>
          <a:p>
            <a:pPr indent="-336550" lvl="0" marL="457200" rtl="0" algn="l">
              <a:spcBef>
                <a:spcPts val="0"/>
              </a:spcBef>
              <a:spcAft>
                <a:spcPts val="0"/>
              </a:spcAft>
              <a:buSzPct val="100000"/>
              <a:buChar char="●"/>
            </a:pPr>
            <a:r>
              <a:rPr b="1" lang="en" sz="2000"/>
              <a:t>Guide client to try and hinge at the ankle with better alignment so that met heads are both on same plane, </a:t>
            </a:r>
            <a:r>
              <a:rPr b="1" lang="en" sz="2000"/>
              <a:t>perpendicular</a:t>
            </a:r>
            <a:r>
              <a:rPr b="1" lang="en" sz="2000"/>
              <a:t> to the leg</a:t>
            </a:r>
            <a:endParaRPr b="1" sz="2000"/>
          </a:p>
          <a:p>
            <a:pPr indent="-336550" lvl="0" marL="457200" rtl="0" algn="l">
              <a:spcBef>
                <a:spcPts val="0"/>
              </a:spcBef>
              <a:spcAft>
                <a:spcPts val="0"/>
              </a:spcAft>
              <a:buSzPct val="100000"/>
              <a:buChar char="●"/>
            </a:pPr>
            <a:r>
              <a:rPr b="1" lang="en" sz="2000"/>
              <a:t>On upper leg on bolster, use elbow to fascially release peroneals while client flexes and releases ankle joint, again assisting so the met heads are both perpendicular to leg</a:t>
            </a:r>
            <a:endParaRPr b="1" sz="2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Extra Treatment Techniques</a:t>
            </a:r>
            <a:endParaRPr/>
          </a:p>
        </p:txBody>
      </p:sp>
      <p:sp>
        <p:nvSpPr>
          <p:cNvPr id="352" name="Google Shape;352;p63"/>
          <p:cNvSpPr txBox="1"/>
          <p:nvPr>
            <p:ph idx="1" type="body"/>
          </p:nvPr>
        </p:nvSpPr>
        <p:spPr>
          <a:xfrm>
            <a:off x="311700" y="148135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000"/>
              <a:t>Standing</a:t>
            </a:r>
            <a:r>
              <a:rPr b="1" lang="en" sz="2000"/>
              <a:t> Position (clothed, usually either before and after table work)</a:t>
            </a:r>
            <a:endParaRPr b="1" sz="2000"/>
          </a:p>
          <a:p>
            <a:pPr indent="-355600" lvl="0" marL="457200" rtl="0" algn="l">
              <a:spcBef>
                <a:spcPts val="1200"/>
              </a:spcBef>
              <a:spcAft>
                <a:spcPts val="0"/>
              </a:spcAft>
              <a:buSzPts val="2000"/>
              <a:buChar char="●"/>
            </a:pPr>
            <a:r>
              <a:rPr b="1" lang="en" sz="2000"/>
              <a:t>Have client stand with feet in neutral position</a:t>
            </a:r>
            <a:endParaRPr b="1" sz="2000"/>
          </a:p>
          <a:p>
            <a:pPr indent="-355600" lvl="0" marL="457200" rtl="0" algn="l">
              <a:spcBef>
                <a:spcPts val="0"/>
              </a:spcBef>
              <a:spcAft>
                <a:spcPts val="0"/>
              </a:spcAft>
              <a:buSzPts val="2000"/>
              <a:buChar char="●"/>
            </a:pPr>
            <a:r>
              <a:rPr b="1" lang="en" sz="2000"/>
              <a:t>Guide them to do a slow squat, keeping feet parallel and pointing forwards, knees over 2nd toe, spine in neutral</a:t>
            </a:r>
            <a:endParaRPr b="1" sz="2000"/>
          </a:p>
          <a:p>
            <a:pPr indent="-355600" lvl="0" marL="457200" rtl="0" algn="l">
              <a:spcBef>
                <a:spcPts val="0"/>
              </a:spcBef>
              <a:spcAft>
                <a:spcPts val="0"/>
              </a:spcAft>
              <a:buSzPts val="2000"/>
              <a:buChar char="●"/>
            </a:pPr>
            <a:r>
              <a:rPr b="1" lang="en" sz="2000"/>
              <a:t>From behind client while they are slowly squating, fascially release tendons on medial calceneus on one or both sides</a:t>
            </a:r>
            <a:endParaRPr b="1" sz="2000"/>
          </a:p>
          <a:p>
            <a:pPr indent="-355600" lvl="0" marL="457200" rtl="0" algn="l">
              <a:spcBef>
                <a:spcPts val="0"/>
              </a:spcBef>
              <a:spcAft>
                <a:spcPts val="0"/>
              </a:spcAft>
              <a:buSzPts val="2000"/>
              <a:buChar char="●"/>
            </a:pPr>
            <a:r>
              <a:rPr b="1" lang="en" sz="2000"/>
              <a:t>This is especially useful for clients where the table work did not significantly improve calcaneus position towards neutral </a:t>
            </a:r>
            <a:endParaRPr b="1" sz="20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Client Homework Practices</a:t>
            </a:r>
            <a:endParaRPr/>
          </a:p>
        </p:txBody>
      </p:sp>
      <p:sp>
        <p:nvSpPr>
          <p:cNvPr id="358" name="Google Shape;358;p64"/>
          <p:cNvSpPr txBox="1"/>
          <p:nvPr>
            <p:ph idx="1" type="body"/>
          </p:nvPr>
        </p:nvSpPr>
        <p:spPr>
          <a:xfrm>
            <a:off x="311700" y="1481350"/>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Sitting figure 4 self release for tibialis posterior (best for clients with plantar fasciitis to do before taking first steps in morning)</a:t>
            </a:r>
            <a:endParaRPr b="1" sz="2000"/>
          </a:p>
          <a:p>
            <a:pPr indent="-355600" lvl="0" marL="457200" rtl="0" algn="l">
              <a:spcBef>
                <a:spcPts val="0"/>
              </a:spcBef>
              <a:spcAft>
                <a:spcPts val="0"/>
              </a:spcAft>
              <a:buSzPts val="2000"/>
              <a:buChar char="●"/>
            </a:pPr>
            <a:r>
              <a:rPr b="1" lang="en" sz="2000"/>
              <a:t>Standing slow squats with feet in neutral (as opposed to standard gym squat with feet spread and pointing slightly out)</a:t>
            </a:r>
            <a:endParaRPr b="1" sz="2000"/>
          </a:p>
          <a:p>
            <a:pPr indent="-355600" lvl="0" marL="457200" rtl="0" algn="l">
              <a:spcBef>
                <a:spcPts val="0"/>
              </a:spcBef>
              <a:spcAft>
                <a:spcPts val="0"/>
              </a:spcAft>
              <a:buSzPts val="2000"/>
              <a:buChar char="●"/>
            </a:pPr>
            <a:r>
              <a:rPr b="1" lang="en" sz="2000"/>
              <a:t>Weight shifting exercise to stabilize the intrinsic foot muscles and mobilize the big toes</a:t>
            </a:r>
            <a:endParaRPr b="1" sz="2000"/>
          </a:p>
          <a:p>
            <a:pPr indent="-355600" lvl="0" marL="457200" rtl="0" algn="l">
              <a:spcBef>
                <a:spcPts val="0"/>
              </a:spcBef>
              <a:spcAft>
                <a:spcPts val="0"/>
              </a:spcAft>
              <a:buSzPts val="2000"/>
              <a:buChar char="●"/>
            </a:pPr>
            <a:r>
              <a:rPr b="1" lang="en" sz="2000"/>
              <a:t>Melt Method “bunion reducer”</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6" name="Google Shape;86;p18"/>
          <p:cNvPicPr preferRelativeResize="0"/>
          <p:nvPr/>
        </p:nvPicPr>
        <p:blipFill>
          <a:blip r:embed="rId3">
            <a:alphaModFix/>
          </a:blip>
          <a:stretch>
            <a:fillRect/>
          </a:stretch>
        </p:blipFill>
        <p:spPr>
          <a:xfrm>
            <a:off x="1074819" y="0"/>
            <a:ext cx="6994361"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9"/>
          <p:cNvPicPr preferRelativeResize="0"/>
          <p:nvPr/>
        </p:nvPicPr>
        <p:blipFill>
          <a:blip r:embed="rId3">
            <a:alphaModFix/>
          </a:blip>
          <a:stretch>
            <a:fillRect/>
          </a:stretch>
        </p:blipFill>
        <p:spPr>
          <a:xfrm>
            <a:off x="0" y="-634850"/>
            <a:ext cx="9144000" cy="71323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Anatomy Review: Major Joints of the Ankle &amp; Foot</a:t>
            </a:r>
            <a:endParaRPr/>
          </a:p>
        </p:txBody>
      </p:sp>
      <p:sp>
        <p:nvSpPr>
          <p:cNvPr id="99" name="Google Shape;99;p20"/>
          <p:cNvSpPr txBox="1"/>
          <p:nvPr>
            <p:ph idx="1" type="body"/>
          </p:nvPr>
        </p:nvSpPr>
        <p:spPr>
          <a:xfrm>
            <a:off x="311700" y="14681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Talocrural Joint (Ankle Joint) - Hinge </a:t>
            </a:r>
            <a:endParaRPr b="1"/>
          </a:p>
          <a:p>
            <a:pPr indent="-342900" lvl="0" marL="457200" rtl="0" algn="l">
              <a:spcBef>
                <a:spcPts val="0"/>
              </a:spcBef>
              <a:spcAft>
                <a:spcPts val="0"/>
              </a:spcAft>
              <a:buSzPts val="1800"/>
              <a:buChar char="●"/>
            </a:pPr>
            <a:r>
              <a:rPr b="1" lang="en"/>
              <a:t>Subtalar</a:t>
            </a:r>
            <a:r>
              <a:rPr b="1" lang="en"/>
              <a:t> Joint (Talocalcaneal Joint) - Sliding</a:t>
            </a:r>
            <a:endParaRPr b="1"/>
          </a:p>
          <a:p>
            <a:pPr indent="-342900" lvl="0" marL="457200" rtl="0" algn="l">
              <a:spcBef>
                <a:spcPts val="0"/>
              </a:spcBef>
              <a:spcAft>
                <a:spcPts val="0"/>
              </a:spcAft>
              <a:buSzPts val="1800"/>
              <a:buChar char="●"/>
            </a:pPr>
            <a:r>
              <a:rPr b="1" lang="en"/>
              <a:t>Transverse Tarsal Joints - Synovial </a:t>
            </a:r>
            <a:endParaRPr b="1"/>
          </a:p>
          <a:p>
            <a:pPr indent="-342900" lvl="0" marL="457200" rtl="0" algn="l">
              <a:spcBef>
                <a:spcPts val="0"/>
              </a:spcBef>
              <a:spcAft>
                <a:spcPts val="0"/>
              </a:spcAft>
              <a:buSzPts val="1800"/>
              <a:buChar char="●"/>
            </a:pPr>
            <a:r>
              <a:rPr b="1" lang="en"/>
              <a:t>Metatarsophalangeal</a:t>
            </a:r>
            <a:r>
              <a:rPr b="1" lang="en"/>
              <a:t> Joints - Condyloid &amp; Synovial</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1"/>
          <p:cNvPicPr preferRelativeResize="0"/>
          <p:nvPr/>
        </p:nvPicPr>
        <p:blipFill>
          <a:blip r:embed="rId3">
            <a:alphaModFix/>
          </a:blip>
          <a:stretch>
            <a:fillRect/>
          </a:stretch>
        </p:blipFill>
        <p:spPr>
          <a:xfrm>
            <a:off x="1928988" y="-858150"/>
            <a:ext cx="5286024" cy="6207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