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f1624506f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1624506f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f1624506f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f1624506f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1aaae8d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1aaae8d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d95c2c3ab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d95c2c3ab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d95c2c3ab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d95c2c3ab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d95c2c3ab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d95c2c3ab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95c2c3ab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d95c2c3ab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d95c2c3ab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d95c2c3ab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95c2c3ab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d95c2c3ab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d95c2c3ab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d95c2c3ab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b4314ba3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b4314ba3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95c2c3ab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d95c2c3ab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f1aaae8d1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f1aaae8d1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1aaae8d1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1aaae8d1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d96b7415a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d96b7415a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96b7415a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d96b7415a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f1aaae8d1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f1aaae8d1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d96b7415a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d96b7415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d96b7415a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d96b7415a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f1aaae8d1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f1aaae8d1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d96b7415a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d96b7415a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cb4314ba3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cb4314ba3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d96b7415a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d96b7415a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1aaae8d1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f1aaae8d1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96b7415a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96b7415a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d96b7415a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d96b7415a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96b7415a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d96b7415a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d96b7415a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d96b7415a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d96b7415a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d96b7415a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d96b7415a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d96b7415a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d96b7415a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d96b7415a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d96b7415a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d96b7415a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d95c2c3a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d95c2c3a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d96b7415a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d96b7415a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d96b7415a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d96b7415a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d96b7415a2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d96b7415a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d96b7415a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d96b7415a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d96b7415a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d96b7415a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d96b7415a2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d96b7415a2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d96b7415a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d96b7415a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d95c2c3ab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d95c2c3ab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d95c2c3ab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d95c2c3ab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d95c2c3ab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d95c2c3ab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1624506f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1624506f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d95c2c3ab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d95c2c3ab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d95c2c3ab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d95c2c3ab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d95c2c3ab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d95c2c3ab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d95c2c3ab2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d95c2c3ab2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d95c2c3ab2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d95c2c3ab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d95c2c3ab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d95c2c3ab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d95c2c3ab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d95c2c3ab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d95c2c3ab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d95c2c3ab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95c2c3ab2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d95c2c3ab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cb4314ba3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cb4314ba3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1624506f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1624506f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f1aaae8d19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f1aaae8d1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f1aaae8d1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f1aaae8d1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f1aaae8d19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f1aaae8d19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f1aaae8d19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f1aaae8d19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f1aaae8d1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f1aaae8d1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f1aaae8d19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f1aaae8d1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f1aaae8d19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f1aaae8d19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f1aaae8d1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f1aaae8d1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f1aaae8d1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f1aaae8d1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f1aaae8d19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f1aaae8d19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f1624506f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f1624506f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cb4314ba31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cb4314ba31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1624506f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1624506f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d96b7415a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d96b7415a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33000" y="499875"/>
            <a:ext cx="9286500" cy="106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600">
                <a:solidFill>
                  <a:schemeClr val="lt1"/>
                </a:solidFill>
              </a:rPr>
              <a:t>Massage for Arthritis</a:t>
            </a:r>
            <a:endParaRPr sz="3600">
              <a:solidFill>
                <a:schemeClr val="lt1"/>
              </a:solidFill>
            </a:endParaRPr>
          </a:p>
        </p:txBody>
      </p:sp>
      <p:sp>
        <p:nvSpPr>
          <p:cNvPr id="55" name="Google Shape;55;p13"/>
          <p:cNvSpPr txBox="1"/>
          <p:nvPr>
            <p:ph idx="1" type="subTitle"/>
          </p:nvPr>
        </p:nvSpPr>
        <p:spPr>
          <a:xfrm>
            <a:off x="431400" y="1566975"/>
            <a:ext cx="8281200" cy="2933700"/>
          </a:xfrm>
          <a:prstGeom prst="rect">
            <a:avLst/>
          </a:prstGeom>
        </p:spPr>
        <p:txBody>
          <a:bodyPr anchorCtr="0" anchor="t" bIns="91425" lIns="91425" spcFirstLastPara="1" rIns="91425" wrap="square" tIns="91425">
            <a:spAutoFit/>
          </a:bodyPr>
          <a:lstStyle/>
          <a:p>
            <a:pPr indent="-346075" lvl="0" marL="457200" rtl="0" algn="l">
              <a:lnSpc>
                <a:spcPct val="180000"/>
              </a:lnSpc>
              <a:spcBef>
                <a:spcPts val="0"/>
              </a:spcBef>
              <a:spcAft>
                <a:spcPts val="0"/>
              </a:spcAft>
              <a:buClr>
                <a:schemeClr val="lt1"/>
              </a:buClr>
              <a:buSzPts val="1850"/>
              <a:buFont typeface="Roboto"/>
              <a:buChar char="●"/>
            </a:pPr>
            <a:r>
              <a:rPr lang="en" sz="1650">
                <a:solidFill>
                  <a:schemeClr val="lt1"/>
                </a:solidFill>
                <a:latin typeface="Verdana"/>
                <a:ea typeface="Verdana"/>
                <a:cs typeface="Verdana"/>
                <a:sym typeface="Verdana"/>
              </a:rPr>
              <a:t>What is arthritis and how common is it?</a:t>
            </a:r>
            <a:endParaRPr sz="1650">
              <a:solidFill>
                <a:schemeClr val="lt1"/>
              </a:solidFill>
              <a:latin typeface="Verdana"/>
              <a:ea typeface="Verdana"/>
              <a:cs typeface="Verdana"/>
              <a:sym typeface="Verdana"/>
            </a:endParaRPr>
          </a:p>
          <a:p>
            <a:pPr indent="-333375" lvl="0" marL="457200" rtl="0" algn="l">
              <a:lnSpc>
                <a:spcPct val="180000"/>
              </a:lnSpc>
              <a:spcBef>
                <a:spcPts val="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What are the main types of arthritis?</a:t>
            </a:r>
            <a:endParaRPr sz="1650">
              <a:solidFill>
                <a:schemeClr val="lt1"/>
              </a:solidFill>
              <a:latin typeface="Verdana"/>
              <a:ea typeface="Verdana"/>
              <a:cs typeface="Verdana"/>
              <a:sym typeface="Verdana"/>
            </a:endParaRPr>
          </a:p>
          <a:p>
            <a:pPr indent="-333375" lvl="0" marL="457200" rtl="0" algn="l">
              <a:lnSpc>
                <a:spcPct val="180000"/>
              </a:lnSpc>
              <a:spcBef>
                <a:spcPts val="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Which types of arthritis do they do well with with massage techniques?</a:t>
            </a:r>
            <a:endParaRPr sz="1650">
              <a:solidFill>
                <a:schemeClr val="lt1"/>
              </a:solidFill>
              <a:latin typeface="Verdana"/>
              <a:ea typeface="Verdana"/>
              <a:cs typeface="Verdana"/>
              <a:sym typeface="Verdana"/>
            </a:endParaRPr>
          </a:p>
          <a:p>
            <a:pPr indent="-333375" lvl="0" marL="457200" rtl="0" algn="l">
              <a:lnSpc>
                <a:spcPct val="180000"/>
              </a:lnSpc>
              <a:spcBef>
                <a:spcPts val="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“Fixing” vs “Supporting” – How to adjust your language when working with arthritis clients</a:t>
            </a:r>
            <a:endParaRPr sz="1650">
              <a:solidFill>
                <a:schemeClr val="lt1"/>
              </a:solidFill>
              <a:latin typeface="Verdana"/>
              <a:ea typeface="Verdana"/>
              <a:cs typeface="Verdana"/>
              <a:sym typeface="Verdana"/>
            </a:endParaRPr>
          </a:p>
          <a:p>
            <a:pPr indent="0" lvl="0" marL="0" rtl="0" algn="l">
              <a:lnSpc>
                <a:spcPct val="180000"/>
              </a:lnSpc>
              <a:spcBef>
                <a:spcPts val="1200"/>
              </a:spcBef>
              <a:spcAft>
                <a:spcPts val="1200"/>
              </a:spcAft>
              <a:buNone/>
            </a:pPr>
            <a:r>
              <a:rPr lang="en" sz="1650">
                <a:solidFill>
                  <a:schemeClr val="lt1"/>
                </a:solidFill>
                <a:latin typeface="Verdana"/>
                <a:ea typeface="Verdana"/>
                <a:cs typeface="Verdana"/>
                <a:sym typeface="Verdana"/>
              </a:rPr>
              <a:t>Note: these reference slides are available in the online course page</a:t>
            </a:r>
            <a:endParaRPr sz="1650">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 (RA)</a:t>
            </a:r>
            <a:endParaRPr/>
          </a:p>
        </p:txBody>
      </p:sp>
      <p:sp>
        <p:nvSpPr>
          <p:cNvPr id="109" name="Google Shape;10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When most people picture arthritis in their heads, then often think of reddish, swollen finger joints that slightly deform the finger shape, which is the most common symptom with rheumatoid arthritis like the image below which pictures a moderate case</a:t>
            </a:r>
            <a:endParaRPr b="1"/>
          </a:p>
          <a:p>
            <a:pPr indent="0" lvl="0" marL="0" rtl="0" algn="l">
              <a:spcBef>
                <a:spcPts val="1200"/>
              </a:spcBef>
              <a:spcAft>
                <a:spcPts val="1200"/>
              </a:spcAft>
              <a:buNone/>
            </a:pPr>
            <a:r>
              <a:t/>
            </a:r>
            <a:endParaRPr b="1"/>
          </a:p>
        </p:txBody>
      </p:sp>
      <p:pic>
        <p:nvPicPr>
          <p:cNvPr id="110" name="Google Shape;110;p22"/>
          <p:cNvPicPr preferRelativeResize="0"/>
          <p:nvPr/>
        </p:nvPicPr>
        <p:blipFill>
          <a:blip r:embed="rId3">
            <a:alphaModFix/>
          </a:blip>
          <a:stretch>
            <a:fillRect/>
          </a:stretch>
        </p:blipFill>
        <p:spPr>
          <a:xfrm>
            <a:off x="1238250" y="2571750"/>
            <a:ext cx="66675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Arthritis….what is it?</a:t>
            </a:r>
            <a:endParaRPr/>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Rheumatoid arthritis (RA) is an autoimmune disorder which is thought to be genetic in origin</a:t>
            </a:r>
            <a:br>
              <a:rPr b="1" lang="en"/>
            </a:br>
            <a:endParaRPr b="1"/>
          </a:p>
          <a:p>
            <a:pPr indent="-342900" lvl="0" marL="457200" rtl="0" algn="l">
              <a:spcBef>
                <a:spcPts val="0"/>
              </a:spcBef>
              <a:spcAft>
                <a:spcPts val="0"/>
              </a:spcAft>
              <a:buSzPts val="1800"/>
              <a:buChar char="●"/>
            </a:pPr>
            <a:r>
              <a:rPr b="1" lang="en"/>
              <a:t>Like all autoimmune disorders, the body mistakenly attacks itself, and in this case, it targets the lining of the joints (mostly)</a:t>
            </a:r>
            <a:br>
              <a:rPr b="1" lang="en"/>
            </a:br>
            <a:endParaRPr b="1"/>
          </a:p>
          <a:p>
            <a:pPr indent="-342900" lvl="0" marL="457200" rtl="0" algn="l">
              <a:spcBef>
                <a:spcPts val="0"/>
              </a:spcBef>
              <a:spcAft>
                <a:spcPts val="0"/>
              </a:spcAft>
              <a:buSzPts val="1800"/>
              <a:buChar char="●"/>
            </a:pPr>
            <a:r>
              <a:rPr b="1" lang="en"/>
              <a:t>In addition to joint linings, the body can also attack other structures including the eyes, skin, lungs, heart, and blood vessels</a:t>
            </a:r>
            <a:br>
              <a:rPr b="1" lang="en"/>
            </a:br>
            <a:endParaRPr b="1"/>
          </a:p>
          <a:p>
            <a:pPr indent="-342900" lvl="0" marL="457200" rtl="0" algn="l">
              <a:spcBef>
                <a:spcPts val="0"/>
              </a:spcBef>
              <a:spcAft>
                <a:spcPts val="0"/>
              </a:spcAft>
              <a:buSzPts val="1800"/>
              <a:buChar char="●"/>
            </a:pPr>
            <a:r>
              <a:rPr b="1" lang="en"/>
              <a:t>The attacks can result in </a:t>
            </a:r>
            <a:r>
              <a:rPr b="1" lang="en"/>
              <a:t>permanent</a:t>
            </a:r>
            <a:r>
              <a:rPr b="1" lang="en"/>
              <a:t> joint damage and deformation, loss of function, and in the cases where organs are also attacked can be quite disabling to potentially shortening lifespan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 (RA)</a:t>
            </a:r>
            <a:endParaRPr/>
          </a:p>
        </p:txBody>
      </p:sp>
      <p:sp>
        <p:nvSpPr>
          <p:cNvPr id="122" name="Google Shape;12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a:p>
        </p:txBody>
      </p:sp>
      <p:pic>
        <p:nvPicPr>
          <p:cNvPr id="123" name="Google Shape;123;p24"/>
          <p:cNvPicPr preferRelativeResize="0"/>
          <p:nvPr/>
        </p:nvPicPr>
        <p:blipFill rotWithShape="1">
          <a:blip r:embed="rId3">
            <a:alphaModFix/>
          </a:blip>
          <a:srcRect b="12532" l="0" r="0" t="15566"/>
          <a:stretch/>
        </p:blipFill>
        <p:spPr>
          <a:xfrm>
            <a:off x="1794499" y="1017725"/>
            <a:ext cx="5496400" cy="395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Arthritis….what is it?</a:t>
            </a:r>
            <a:endParaRPr/>
          </a:p>
        </p:txBody>
      </p:sp>
      <p:sp>
        <p:nvSpPr>
          <p:cNvPr id="129" name="Google Shape;12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en"/>
              <a:t>RA symptoms usually start with pain and swelling in the small joints in the fingers and toes and most commonly starts in middle age</a:t>
            </a:r>
            <a:br>
              <a:rPr b="1" lang="en"/>
            </a:br>
            <a:endParaRPr b="1"/>
          </a:p>
          <a:p>
            <a:pPr indent="-334327" lvl="0" marL="457200" rtl="0" algn="l">
              <a:spcBef>
                <a:spcPts val="0"/>
              </a:spcBef>
              <a:spcAft>
                <a:spcPts val="0"/>
              </a:spcAft>
              <a:buSzPct val="100000"/>
              <a:buChar char="●"/>
            </a:pPr>
            <a:r>
              <a:rPr b="1" lang="en"/>
              <a:t>As the condition progresses, </a:t>
            </a:r>
            <a:r>
              <a:rPr b="1" lang="en"/>
              <a:t>symptoms</a:t>
            </a:r>
            <a:r>
              <a:rPr b="1" lang="en"/>
              <a:t> will show up in larger and larger joints, and in about 40% of sufferers symptoms show in other structures including the skin, eyes, lungs, heart, kidneys, glands, nerves, bone marrow, and blood vessels</a:t>
            </a:r>
            <a:br>
              <a:rPr b="1" lang="en"/>
            </a:br>
            <a:endParaRPr b="1"/>
          </a:p>
          <a:p>
            <a:pPr indent="-334327" lvl="0" marL="457200" rtl="0" algn="l">
              <a:spcBef>
                <a:spcPts val="0"/>
              </a:spcBef>
              <a:spcAft>
                <a:spcPts val="0"/>
              </a:spcAft>
              <a:buSzPct val="100000"/>
              <a:buChar char="●"/>
            </a:pPr>
            <a:r>
              <a:rPr b="1" lang="en"/>
              <a:t>The symptoms may wax and wane, and even go dormant for periods of time, before increasing again in what’s called a “flare up”</a:t>
            </a:r>
            <a:br>
              <a:rPr b="1" lang="en"/>
            </a:br>
            <a:r>
              <a:rPr b="1" lang="en"/>
              <a:t> </a:t>
            </a:r>
            <a:endParaRPr b="1"/>
          </a:p>
          <a:p>
            <a:pPr indent="-334327" lvl="0" marL="457200" rtl="0" algn="l">
              <a:spcBef>
                <a:spcPts val="0"/>
              </a:spcBef>
              <a:spcAft>
                <a:spcPts val="0"/>
              </a:spcAft>
              <a:buSzPct val="100000"/>
              <a:buChar char="●"/>
            </a:pPr>
            <a:r>
              <a:rPr b="1" lang="en"/>
              <a:t>Long term and unmanaged RA can cause joints to deform and shift out of place, most notably in the hands and feet (see next slide for stages)</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a:p>
        </p:txBody>
      </p:sp>
      <p:pic>
        <p:nvPicPr>
          <p:cNvPr id="136" name="Google Shape;136;p26"/>
          <p:cNvPicPr preferRelativeResize="0"/>
          <p:nvPr/>
        </p:nvPicPr>
        <p:blipFill>
          <a:blip r:embed="rId3">
            <a:alphaModFix/>
          </a:blip>
          <a:stretch>
            <a:fillRect/>
          </a:stretch>
        </p:blipFill>
        <p:spPr>
          <a:xfrm>
            <a:off x="713428" y="0"/>
            <a:ext cx="7717135"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2" name="Google Shape;14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a:p>
        </p:txBody>
      </p:sp>
      <p:pic>
        <p:nvPicPr>
          <p:cNvPr id="143" name="Google Shape;143;p27"/>
          <p:cNvPicPr preferRelativeResize="0"/>
          <p:nvPr/>
        </p:nvPicPr>
        <p:blipFill>
          <a:blip r:embed="rId3">
            <a:alphaModFix/>
          </a:blip>
          <a:stretch>
            <a:fillRect/>
          </a:stretch>
        </p:blipFill>
        <p:spPr>
          <a:xfrm>
            <a:off x="1711321" y="0"/>
            <a:ext cx="5721358"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a:p>
        </p:txBody>
      </p:sp>
      <p:pic>
        <p:nvPicPr>
          <p:cNvPr id="150" name="Google Shape;150;p28"/>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Arthritis…is </a:t>
            </a:r>
            <a:r>
              <a:rPr lang="en"/>
              <a:t>massage</a:t>
            </a:r>
            <a:r>
              <a:rPr lang="en"/>
              <a:t> helpful? </a:t>
            </a:r>
            <a:endParaRPr/>
          </a:p>
        </p:txBody>
      </p:sp>
      <p:sp>
        <p:nvSpPr>
          <p:cNvPr id="156" name="Google Shape;15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Anecdotally, massage therapy doesn’t generally do much to relieve RA symptoms, and can actually cause a flare up and make them worse</a:t>
            </a:r>
            <a:br>
              <a:rPr b="1" lang="en"/>
            </a:br>
            <a:endParaRPr b="1"/>
          </a:p>
          <a:p>
            <a:pPr indent="-342900" lvl="0" marL="457200" rtl="0" algn="l">
              <a:spcBef>
                <a:spcPts val="0"/>
              </a:spcBef>
              <a:spcAft>
                <a:spcPts val="0"/>
              </a:spcAft>
              <a:buSzPts val="1800"/>
              <a:buChar char="●"/>
            </a:pPr>
            <a:r>
              <a:rPr b="1" lang="en"/>
              <a:t>Personally, I’ve worked with many RA clients and while some do find massage therapy to be helpful the majority don’t and report back feeling “beat up” and worse for several days with no feeling of relief afterwards</a:t>
            </a:r>
            <a:br>
              <a:rPr b="1" lang="en"/>
            </a:br>
            <a:endParaRPr b="1"/>
          </a:p>
          <a:p>
            <a:pPr indent="-342900" lvl="0" marL="457200" rtl="0" algn="l">
              <a:spcBef>
                <a:spcPts val="0"/>
              </a:spcBef>
              <a:spcAft>
                <a:spcPts val="0"/>
              </a:spcAft>
              <a:buSzPts val="1800"/>
              <a:buChar char="●"/>
            </a:pPr>
            <a:r>
              <a:rPr b="1" lang="en"/>
              <a:t>If you have a new client who has a known RA diagnosis, my advice is to let them know that statistically massage therapy might not be the best fit for their needs, and that starting with lighter to medium pressure for a first session is more likely to help them than deep pressure</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Arthritis…is massage helpful? </a:t>
            </a:r>
            <a:endParaRPr/>
          </a:p>
        </p:txBody>
      </p:sp>
      <p:sp>
        <p:nvSpPr>
          <p:cNvPr id="162" name="Google Shape;16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If they do get relief from a 1st session than they may be in the minority of RA clients who pair well with massage therapy</a:t>
            </a:r>
            <a:br>
              <a:rPr b="1" lang="en"/>
            </a:br>
            <a:endParaRPr b="1"/>
          </a:p>
          <a:p>
            <a:pPr indent="-342900" lvl="0" marL="457200" rtl="0" algn="l">
              <a:spcBef>
                <a:spcPts val="0"/>
              </a:spcBef>
              <a:spcAft>
                <a:spcPts val="0"/>
              </a:spcAft>
              <a:buSzPts val="1800"/>
              <a:buChar char="●"/>
            </a:pPr>
            <a:r>
              <a:rPr b="1" lang="en"/>
              <a:t>If they don’t seem to get much relief from a lighter to medium session, they may want to try a deeper pressure session to see how they react to that. Some RA clients do pair well with deep pressure but they are definitely in the minority.</a:t>
            </a:r>
            <a:br>
              <a:rPr b="1" lang="en"/>
            </a:br>
            <a:r>
              <a:rPr b="1" lang="en"/>
              <a:t> </a:t>
            </a:r>
            <a:endParaRPr b="1"/>
          </a:p>
          <a:p>
            <a:pPr indent="-342900" lvl="0" marL="457200" rtl="0" algn="l">
              <a:spcBef>
                <a:spcPts val="0"/>
              </a:spcBef>
              <a:spcAft>
                <a:spcPts val="0"/>
              </a:spcAft>
              <a:buSzPts val="1800"/>
              <a:buChar char="●"/>
            </a:pPr>
            <a:r>
              <a:rPr b="1" lang="en"/>
              <a:t>For clients who don’t get any relief at all from massage therapy, I’d advise that they try acupuncture next as that does have a better track record of helping RA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Arthritis…is massage helpful? </a:t>
            </a:r>
            <a:endParaRPr/>
          </a:p>
        </p:txBody>
      </p:sp>
      <p:sp>
        <p:nvSpPr>
          <p:cNvPr id="168" name="Google Shape;16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Since RA attacks joints, mixing in gentle ROM techniques, movement of the affected joints, and light stretching can work better than more traditional massage techniques </a:t>
            </a:r>
            <a:br>
              <a:rPr b="1" lang="en"/>
            </a:br>
            <a:endParaRPr b="1"/>
          </a:p>
          <a:p>
            <a:pPr indent="-342900" lvl="0" marL="457200" rtl="0" algn="l">
              <a:spcBef>
                <a:spcPts val="0"/>
              </a:spcBef>
              <a:spcAft>
                <a:spcPts val="0"/>
              </a:spcAft>
              <a:buSzPts val="1800"/>
              <a:buChar char="●"/>
            </a:pPr>
            <a:r>
              <a:rPr b="1" lang="en"/>
              <a:t>However, be careful not to stretch all the way to the end ranges of joints as that may further damage the joint capsules - instead try circular “flushing” movements that are light and easy in the middle ranges of motion for the joints, especially in the fingers, toes, wrists, and ankles</a:t>
            </a:r>
            <a:br>
              <a:rPr b="1" lang="en"/>
            </a:br>
            <a:endParaRPr b="1"/>
          </a:p>
          <a:p>
            <a:pPr indent="-342900" lvl="0" marL="457200" rtl="0" algn="l">
              <a:spcBef>
                <a:spcPts val="0"/>
              </a:spcBef>
              <a:spcAft>
                <a:spcPts val="0"/>
              </a:spcAft>
              <a:buSzPts val="1800"/>
              <a:buChar char="●"/>
            </a:pPr>
            <a:r>
              <a:rPr b="1" lang="en"/>
              <a:t>Other techniques that will relax the entire nervous system can also be helpful - the goal of any treatment should be to lower stress levels which can trigger attack flares, and to flush out inflammation</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61" name="Google Shape;61;p14"/>
          <p:cNvSpPr txBox="1"/>
          <p:nvPr>
            <p:ph idx="1" type="subTitle"/>
          </p:nvPr>
        </p:nvSpPr>
        <p:spPr>
          <a:xfrm>
            <a:off x="431400" y="1566975"/>
            <a:ext cx="8281200" cy="1554600"/>
          </a:xfrm>
          <a:prstGeom prst="rect">
            <a:avLst/>
          </a:prstGeom>
        </p:spPr>
        <p:txBody>
          <a:bodyPr anchorCtr="0" anchor="t" bIns="91425" lIns="91425" spcFirstLastPara="1" rIns="91425" wrap="square" tIns="91425">
            <a:spAutoFit/>
          </a:bodyPr>
          <a:lstStyle/>
          <a:p>
            <a:pPr indent="0" lvl="0" marL="457200" rtl="0" algn="l">
              <a:lnSpc>
                <a:spcPct val="180000"/>
              </a:lnSpc>
              <a:spcBef>
                <a:spcPts val="0"/>
              </a:spcBef>
              <a:spcAft>
                <a:spcPts val="0"/>
              </a:spcAft>
              <a:buNone/>
            </a:pPr>
            <a:r>
              <a:t/>
            </a:r>
            <a:endParaRPr sz="2750">
              <a:solidFill>
                <a:schemeClr val="lt1"/>
              </a:solidFill>
              <a:latin typeface="Verdana"/>
              <a:ea typeface="Verdana"/>
              <a:cs typeface="Verdana"/>
              <a:sym typeface="Verdana"/>
            </a:endParaRPr>
          </a:p>
          <a:p>
            <a:pPr indent="-415925" lvl="0" marL="457200" rtl="0" algn="l">
              <a:lnSpc>
                <a:spcPct val="180000"/>
              </a:lnSpc>
              <a:spcBef>
                <a:spcPts val="1200"/>
              </a:spcBef>
              <a:spcAft>
                <a:spcPts val="0"/>
              </a:spcAft>
              <a:buClr>
                <a:schemeClr val="lt1"/>
              </a:buClr>
              <a:buSzPts val="2950"/>
              <a:buFont typeface="Roboto"/>
              <a:buChar char="●"/>
            </a:pPr>
            <a:r>
              <a:rPr lang="en" sz="2750">
                <a:solidFill>
                  <a:schemeClr val="lt1"/>
                </a:solidFill>
                <a:latin typeface="Verdana"/>
                <a:ea typeface="Verdana"/>
                <a:cs typeface="Verdana"/>
                <a:sym typeface="Verdana"/>
              </a:rPr>
              <a:t>What is arthritis and how common is it?</a:t>
            </a:r>
            <a:endParaRPr sz="2750">
              <a:solidFill>
                <a:schemeClr val="lt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Arthritis…is massage helpful? </a:t>
            </a:r>
            <a:endParaRPr/>
          </a:p>
        </p:txBody>
      </p:sp>
      <p:sp>
        <p:nvSpPr>
          <p:cNvPr id="174" name="Google Shape;17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Since RA is an autoimmune condition and flare ups will lead to </a:t>
            </a:r>
            <a:r>
              <a:rPr b="1" lang="en"/>
              <a:t>permanent</a:t>
            </a:r>
            <a:r>
              <a:rPr b="1" lang="en"/>
              <a:t> and disabling joint damage, supporting clients to work with a </a:t>
            </a:r>
            <a:r>
              <a:rPr b="1" lang="en"/>
              <a:t>Rheumatologist</a:t>
            </a:r>
            <a:r>
              <a:rPr b="1" lang="en"/>
              <a:t> who can prescribe medications is important</a:t>
            </a:r>
            <a:br>
              <a:rPr b="1" lang="en"/>
            </a:br>
            <a:endParaRPr b="1"/>
          </a:p>
          <a:p>
            <a:pPr indent="-342900" lvl="0" marL="457200" rtl="0" algn="l">
              <a:spcBef>
                <a:spcPts val="0"/>
              </a:spcBef>
              <a:spcAft>
                <a:spcPts val="0"/>
              </a:spcAft>
              <a:buSzPts val="1800"/>
              <a:buChar char="●"/>
            </a:pPr>
            <a:r>
              <a:rPr b="1" lang="en"/>
              <a:t>Medications for RA including biologics that suppress the immune system have come a long way in the past few decades and especially in the last 10 years</a:t>
            </a:r>
            <a:br>
              <a:rPr b="1" lang="en"/>
            </a:br>
            <a:endParaRPr b="1"/>
          </a:p>
          <a:p>
            <a:pPr indent="-342900" lvl="0" marL="457200" rtl="0" algn="l">
              <a:spcBef>
                <a:spcPts val="0"/>
              </a:spcBef>
              <a:spcAft>
                <a:spcPts val="0"/>
              </a:spcAft>
              <a:buSzPts val="1800"/>
              <a:buChar char="●"/>
            </a:pPr>
            <a:r>
              <a:rPr b="1" lang="en"/>
              <a:t>While being on an </a:t>
            </a:r>
            <a:r>
              <a:rPr b="1" lang="en"/>
              <a:t>immunosuppressant</a:t>
            </a:r>
            <a:r>
              <a:rPr b="1" lang="en"/>
              <a:t> is a </a:t>
            </a:r>
            <a:r>
              <a:rPr b="1" lang="en"/>
              <a:t>compromise</a:t>
            </a:r>
            <a:r>
              <a:rPr b="1" lang="en"/>
              <a:t> that has some potentially side effects and drawbacks, controlling and preventing </a:t>
            </a:r>
            <a:r>
              <a:rPr b="1" lang="en"/>
              <a:t>RA</a:t>
            </a:r>
            <a:r>
              <a:rPr b="1" lang="en"/>
              <a:t> flare ups statistically leads to far better long term health outcomes and is currently the best option available for most clients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Medication Classes &amp; Overview</a:t>
            </a:r>
            <a:endParaRPr/>
          </a:p>
        </p:txBody>
      </p:sp>
      <p:sp>
        <p:nvSpPr>
          <p:cNvPr id="180" name="Google Shape;18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Many autoimmune conditions including RA and PsA have newer medications that </a:t>
            </a:r>
            <a:r>
              <a:rPr b="1" lang="en"/>
              <a:t>suppress</a:t>
            </a:r>
            <a:r>
              <a:rPr b="1" lang="en"/>
              <a:t> the attacks and therefore prevent flare ups…when available these are important parts of a client’s treatment as they provide the strongest support for long term health.</a:t>
            </a:r>
            <a:br>
              <a:rPr b="1" lang="en"/>
            </a:br>
            <a:endParaRPr b="1"/>
          </a:p>
          <a:p>
            <a:pPr indent="-317500" lvl="1" marL="914400" rtl="0" algn="l">
              <a:spcBef>
                <a:spcPts val="0"/>
              </a:spcBef>
              <a:spcAft>
                <a:spcPts val="0"/>
              </a:spcAft>
              <a:buSzPts val="1400"/>
              <a:buChar char="○"/>
            </a:pPr>
            <a:r>
              <a:rPr b="1" lang="en"/>
              <a:t>Biologics such as Enbrel, Humara, </a:t>
            </a:r>
            <a:r>
              <a:rPr b="1" lang="en"/>
              <a:t>Rinvoq, Cosentyx, Otezla and others each of which suppress various parts of the immune system are examples of these</a:t>
            </a:r>
            <a:endParaRPr b="1"/>
          </a:p>
          <a:p>
            <a:pPr indent="-317500" lvl="1" marL="914400" rtl="0" algn="l">
              <a:spcBef>
                <a:spcPts val="0"/>
              </a:spcBef>
              <a:spcAft>
                <a:spcPts val="0"/>
              </a:spcAft>
              <a:buSzPts val="1400"/>
              <a:buChar char="○"/>
            </a:pPr>
            <a:r>
              <a:rPr b="1" lang="en"/>
              <a:t>In general these medications need to be taken for the rest of a client’s life</a:t>
            </a:r>
            <a:endParaRPr b="1"/>
          </a:p>
          <a:p>
            <a:pPr indent="-317500" lvl="1" marL="914400" rtl="0" algn="l">
              <a:spcBef>
                <a:spcPts val="0"/>
              </a:spcBef>
              <a:spcAft>
                <a:spcPts val="0"/>
              </a:spcAft>
              <a:buSzPts val="1400"/>
              <a:buChar char="○"/>
            </a:pPr>
            <a:r>
              <a:rPr b="1" lang="en"/>
              <a:t>Sometimes the body stops reacting to one form of these medications and a client will need to switch to another type </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Medication Classes &amp; Overview</a:t>
            </a:r>
            <a:endParaRPr/>
          </a:p>
        </p:txBody>
      </p:sp>
      <p:sp>
        <p:nvSpPr>
          <p:cNvPr id="186" name="Google Shape;18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In addition to biologics to prevent flare up, more traditional </a:t>
            </a:r>
            <a:r>
              <a:rPr b="1" lang="en"/>
              <a:t>medications are often used as needed such as:</a:t>
            </a:r>
            <a:br>
              <a:rPr b="1" lang="en"/>
            </a:br>
            <a:endParaRPr b="1"/>
          </a:p>
          <a:p>
            <a:pPr indent="-317500" lvl="1" marL="914400" rtl="0" algn="l">
              <a:spcBef>
                <a:spcPts val="0"/>
              </a:spcBef>
              <a:spcAft>
                <a:spcPts val="0"/>
              </a:spcAft>
              <a:buSzPts val="1400"/>
              <a:buChar char="○"/>
            </a:pPr>
            <a:r>
              <a:rPr b="1" lang="en"/>
              <a:t>Over the counter and prescribed Nsaids</a:t>
            </a:r>
            <a:br>
              <a:rPr b="1" lang="en"/>
            </a:br>
            <a:endParaRPr b="1"/>
          </a:p>
          <a:p>
            <a:pPr indent="-317500" lvl="1" marL="914400" rtl="0" algn="l">
              <a:spcBef>
                <a:spcPts val="0"/>
              </a:spcBef>
              <a:spcAft>
                <a:spcPts val="0"/>
              </a:spcAft>
              <a:buSzPts val="1400"/>
              <a:buChar char="○"/>
            </a:pPr>
            <a:r>
              <a:rPr b="1" lang="en"/>
              <a:t>Steroids such as prednisone</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Rheumatoid Arthritis…is massage helpful? </a:t>
            </a:r>
            <a:endParaRPr/>
          </a:p>
        </p:txBody>
      </p:sp>
      <p:sp>
        <p:nvSpPr>
          <p:cNvPr id="192" name="Google Shape;192;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Next, we’ll talk about a related disorder, </a:t>
            </a:r>
            <a:r>
              <a:rPr b="1" lang="en"/>
              <a:t>Psoriatic</a:t>
            </a:r>
            <a:r>
              <a:rPr b="1" lang="en"/>
              <a:t> Arthritis…but first, any questions so far about RA?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96" name="Shape 196"/>
        <p:cNvGrpSpPr/>
        <p:nvPr/>
      </p:nvGrpSpPr>
      <p:grpSpPr>
        <a:xfrm>
          <a:off x="0" y="0"/>
          <a:ext cx="0" cy="0"/>
          <a:chOff x="0" y="0"/>
          <a:chExt cx="0" cy="0"/>
        </a:xfrm>
      </p:grpSpPr>
      <p:sp>
        <p:nvSpPr>
          <p:cNvPr id="197" name="Google Shape;197;p36"/>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198" name="Google Shape;198;p36"/>
          <p:cNvSpPr txBox="1"/>
          <p:nvPr>
            <p:ph idx="1" type="subTitle"/>
          </p:nvPr>
        </p:nvSpPr>
        <p:spPr>
          <a:xfrm>
            <a:off x="431400" y="1566975"/>
            <a:ext cx="8281200" cy="1554600"/>
          </a:xfrm>
          <a:prstGeom prst="rect">
            <a:avLst/>
          </a:prstGeom>
        </p:spPr>
        <p:txBody>
          <a:bodyPr anchorCtr="0" anchor="t" bIns="91425" lIns="91425" spcFirstLastPara="1" rIns="91425" wrap="square" tIns="91425">
            <a:spAutoFit/>
          </a:bodyPr>
          <a:lstStyle/>
          <a:p>
            <a:pPr indent="0" lvl="0" marL="457200" rtl="0" algn="l">
              <a:lnSpc>
                <a:spcPct val="180000"/>
              </a:lnSpc>
              <a:spcBef>
                <a:spcPts val="0"/>
              </a:spcBef>
              <a:spcAft>
                <a:spcPts val="0"/>
              </a:spcAft>
              <a:buNone/>
            </a:pPr>
            <a:r>
              <a:t/>
            </a:r>
            <a:endParaRPr sz="2750">
              <a:solidFill>
                <a:schemeClr val="lt1"/>
              </a:solidFill>
              <a:latin typeface="Verdana"/>
              <a:ea typeface="Verdana"/>
              <a:cs typeface="Verdana"/>
              <a:sym typeface="Verdana"/>
            </a:endParaRPr>
          </a:p>
          <a:p>
            <a:pPr indent="-415925" lvl="0" marL="457200" rtl="0" algn="l">
              <a:lnSpc>
                <a:spcPct val="180000"/>
              </a:lnSpc>
              <a:spcBef>
                <a:spcPts val="1200"/>
              </a:spcBef>
              <a:spcAft>
                <a:spcPts val="0"/>
              </a:spcAft>
              <a:buClr>
                <a:schemeClr val="lt1"/>
              </a:buClr>
              <a:buSzPts val="2950"/>
              <a:buFont typeface="Roboto"/>
              <a:buChar char="●"/>
            </a:pPr>
            <a:r>
              <a:rPr lang="en" sz="2750">
                <a:solidFill>
                  <a:schemeClr val="lt1"/>
                </a:solidFill>
                <a:latin typeface="Verdana"/>
                <a:ea typeface="Verdana"/>
                <a:cs typeface="Verdana"/>
                <a:sym typeface="Verdana"/>
              </a:rPr>
              <a:t>Psoriatic Arthritis</a:t>
            </a:r>
            <a:endParaRPr sz="2750">
              <a:solidFill>
                <a:schemeClr val="lt1"/>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Psoriatic</a:t>
            </a:r>
            <a:r>
              <a:rPr lang="en"/>
              <a:t> Arthritis (PsA)</a:t>
            </a:r>
            <a:endParaRPr/>
          </a:p>
        </p:txBody>
      </p:sp>
      <p:sp>
        <p:nvSpPr>
          <p:cNvPr id="204" name="Google Shape;204;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PsA</a:t>
            </a:r>
            <a:r>
              <a:rPr b="1" lang="en"/>
              <a:t> is a chronic inflammatory condition (I have this!) that generally affects the lining of the joints, but can also affect a wide variety of tissues including the skin, eyes, lungs, heart and blood vessels. PsA and RA have many common symptoms but some notable differences as follows. </a:t>
            </a:r>
            <a:endParaRPr b="1"/>
          </a:p>
          <a:p>
            <a:pPr indent="0" lvl="0" marL="0" rtl="0" algn="l">
              <a:spcBef>
                <a:spcPts val="1200"/>
              </a:spcBef>
              <a:spcAft>
                <a:spcPts val="0"/>
              </a:spcAft>
              <a:buNone/>
            </a:pPr>
            <a:r>
              <a:rPr b="1" lang="en"/>
              <a:t>Signs and symptoms of psoriatic arthritis may include:</a:t>
            </a:r>
            <a:endParaRPr b="1"/>
          </a:p>
          <a:p>
            <a:pPr indent="-342900" lvl="0" marL="457200" rtl="0" algn="l">
              <a:spcBef>
                <a:spcPts val="1200"/>
              </a:spcBef>
              <a:spcAft>
                <a:spcPts val="0"/>
              </a:spcAft>
              <a:buSzPts val="1800"/>
              <a:buChar char="●"/>
            </a:pPr>
            <a:r>
              <a:rPr b="1" lang="en"/>
              <a:t>Painful joints (but not usually warm and swollen like with RA)</a:t>
            </a:r>
            <a:endParaRPr b="1"/>
          </a:p>
          <a:p>
            <a:pPr indent="-342900" lvl="0" marL="457200" rtl="0" algn="l">
              <a:spcBef>
                <a:spcPts val="0"/>
              </a:spcBef>
              <a:spcAft>
                <a:spcPts val="0"/>
              </a:spcAft>
              <a:buSzPts val="1800"/>
              <a:buChar char="●"/>
            </a:pPr>
            <a:r>
              <a:rPr b="1" lang="en"/>
              <a:t>Joint stiffness that is usually worse in the mornings and after inactivity</a:t>
            </a:r>
            <a:endParaRPr b="1"/>
          </a:p>
          <a:p>
            <a:pPr indent="-342900" lvl="0" marL="457200" rtl="0" algn="l">
              <a:spcBef>
                <a:spcPts val="0"/>
              </a:spcBef>
              <a:spcAft>
                <a:spcPts val="0"/>
              </a:spcAft>
              <a:buSzPts val="1800"/>
              <a:buChar char="●"/>
            </a:pPr>
            <a:r>
              <a:rPr b="1" lang="en"/>
              <a:t>Foot and low back pain</a:t>
            </a:r>
            <a:endParaRPr b="1"/>
          </a:p>
          <a:p>
            <a:pPr indent="-342900" lvl="0" marL="457200" rtl="0" algn="l">
              <a:spcBef>
                <a:spcPts val="0"/>
              </a:spcBef>
              <a:spcAft>
                <a:spcPts val="0"/>
              </a:spcAft>
              <a:buSzPts val="1800"/>
              <a:buChar char="●"/>
            </a:pPr>
            <a:r>
              <a:rPr b="1" lang="en"/>
              <a:t>Plaque</a:t>
            </a:r>
            <a:r>
              <a:rPr b="1" lang="en"/>
              <a:t> </a:t>
            </a:r>
            <a:r>
              <a:rPr b="1" lang="en"/>
              <a:t>psoriasis</a:t>
            </a:r>
            <a:r>
              <a:rPr b="1" lang="en"/>
              <a:t> (patchy flaky skin pictured in next slide)</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0" name="Google Shape;210;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a:p>
        </p:txBody>
      </p:sp>
      <p:pic>
        <p:nvPicPr>
          <p:cNvPr id="211" name="Google Shape;211;p38"/>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Psoriatic Arthritis….what is it?</a:t>
            </a:r>
            <a:endParaRPr/>
          </a:p>
        </p:txBody>
      </p:sp>
      <p:sp>
        <p:nvSpPr>
          <p:cNvPr id="217" name="Google Shape;21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Like RA, Psoriatic</a:t>
            </a:r>
            <a:r>
              <a:rPr b="1" lang="en"/>
              <a:t> Arthritis (PsA) is also an autoimmune disorder which is thought to be genetic in origin</a:t>
            </a:r>
            <a:br>
              <a:rPr b="1" lang="en"/>
            </a:br>
            <a:endParaRPr b="1"/>
          </a:p>
          <a:p>
            <a:pPr indent="-342900" lvl="0" marL="457200" rtl="0" algn="l">
              <a:spcBef>
                <a:spcPts val="0"/>
              </a:spcBef>
              <a:spcAft>
                <a:spcPts val="0"/>
              </a:spcAft>
              <a:buSzPts val="1800"/>
              <a:buChar char="●"/>
            </a:pPr>
            <a:r>
              <a:rPr b="1" lang="en"/>
              <a:t>Like all autoimmune disorders, the body mistakenly attacks itself, and in this case, it targets the lining of the joints (mostly)</a:t>
            </a:r>
            <a:br>
              <a:rPr b="1" lang="en"/>
            </a:br>
            <a:endParaRPr b="1"/>
          </a:p>
          <a:p>
            <a:pPr indent="-342900" lvl="0" marL="457200" rtl="0" algn="l">
              <a:spcBef>
                <a:spcPts val="0"/>
              </a:spcBef>
              <a:spcAft>
                <a:spcPts val="0"/>
              </a:spcAft>
              <a:buSzPts val="1800"/>
              <a:buChar char="●"/>
            </a:pPr>
            <a:r>
              <a:rPr b="1" lang="en"/>
              <a:t>In addition to joint linings, the body can also attack other structures including the eyes, skin, lungs, heart, and blood vessels</a:t>
            </a:r>
            <a:br>
              <a:rPr b="1" lang="en"/>
            </a:br>
            <a:endParaRPr b="1"/>
          </a:p>
          <a:p>
            <a:pPr indent="-342900" lvl="0" marL="457200" rtl="0" algn="l">
              <a:spcBef>
                <a:spcPts val="0"/>
              </a:spcBef>
              <a:spcAft>
                <a:spcPts val="0"/>
              </a:spcAft>
              <a:buSzPts val="1800"/>
              <a:buChar char="●"/>
            </a:pPr>
            <a:r>
              <a:rPr b="1" lang="en"/>
              <a:t>The attacks can result in permanent joint damage and deformation, loss of function, and in the cases where organs are also attacked can be quite disabling to potentially shortening lifespan</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Psoriatic Arthritis (PsA)</a:t>
            </a:r>
            <a:endParaRPr/>
          </a:p>
        </p:txBody>
      </p:sp>
      <p:sp>
        <p:nvSpPr>
          <p:cNvPr id="223" name="Google Shape;223;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Earlier in life this disorder tends to affect the skin first, however, some clients don’t experience skin conditions and only experience the joint pain during flare ups (which can get misdiagnosed as RA)</a:t>
            </a:r>
            <a:br>
              <a:rPr b="1" lang="en"/>
            </a:br>
            <a:r>
              <a:rPr b="1" lang="en"/>
              <a:t> </a:t>
            </a:r>
            <a:endParaRPr b="1"/>
          </a:p>
          <a:p>
            <a:pPr indent="-342900" lvl="0" marL="457200" rtl="0" algn="l">
              <a:spcBef>
                <a:spcPts val="0"/>
              </a:spcBef>
              <a:spcAft>
                <a:spcPts val="0"/>
              </a:spcAft>
              <a:buSzPts val="1800"/>
              <a:buChar char="●"/>
            </a:pPr>
            <a:r>
              <a:rPr b="1" lang="en"/>
              <a:t>PsA is different than typical osteoarthritis (caused by wear and tear) in that it is systemic and when the disorder has a flare up, all joints might be affected</a:t>
            </a:r>
            <a:br>
              <a:rPr b="1" lang="en"/>
            </a:br>
            <a:endParaRPr b="1"/>
          </a:p>
          <a:p>
            <a:pPr indent="-342900" lvl="0" marL="457200" rtl="0" algn="l">
              <a:spcBef>
                <a:spcPts val="0"/>
              </a:spcBef>
              <a:spcAft>
                <a:spcPts val="0"/>
              </a:spcAft>
              <a:buSzPts val="1800"/>
              <a:buChar char="●"/>
            </a:pPr>
            <a:r>
              <a:rPr b="1" lang="en"/>
              <a:t>New medication treatments can help keep flare ups from occurring but don’t work for everyone </a:t>
            </a:r>
            <a:br>
              <a:rPr b="1" lang="en"/>
            </a:br>
            <a:endParaRPr b="1"/>
          </a:p>
          <a:p>
            <a:pPr indent="-342900" lvl="0" marL="457200" rtl="0" algn="l">
              <a:spcBef>
                <a:spcPts val="0"/>
              </a:spcBef>
              <a:spcAft>
                <a:spcPts val="0"/>
              </a:spcAft>
              <a:buSzPts val="1800"/>
              <a:buChar char="●"/>
            </a:pPr>
            <a:r>
              <a:rPr b="1" lang="en"/>
              <a:t>Severe and/or untreated cases can cause physical disabilities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Psoriatic Arthritis….what is it?</a:t>
            </a:r>
            <a:endParaRPr/>
          </a:p>
        </p:txBody>
      </p:sp>
      <p:sp>
        <p:nvSpPr>
          <p:cNvPr id="229" name="Google Shape;229;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b="1" lang="en"/>
              <a:t>PsA</a:t>
            </a:r>
            <a:r>
              <a:rPr b="1" lang="en"/>
              <a:t> symptoms, like RA, usually start with pain and swelling in the small joints in the fingers and toes and most commonly starts in middle age</a:t>
            </a:r>
            <a:br>
              <a:rPr b="1" lang="en"/>
            </a:br>
            <a:endParaRPr b="1"/>
          </a:p>
          <a:p>
            <a:pPr indent="-334327" lvl="0" marL="457200" rtl="0" algn="l">
              <a:spcBef>
                <a:spcPts val="0"/>
              </a:spcBef>
              <a:spcAft>
                <a:spcPts val="0"/>
              </a:spcAft>
              <a:buSzPct val="100000"/>
              <a:buChar char="●"/>
            </a:pPr>
            <a:r>
              <a:rPr b="1" lang="en"/>
              <a:t>As the condition progresses, symptoms will show up in larger and larger joints and can include spondylitis symptoms affecting the joints in the spine and pelvis resulting in low back and hip pain</a:t>
            </a:r>
            <a:br>
              <a:rPr b="1" lang="en"/>
            </a:br>
            <a:endParaRPr b="1"/>
          </a:p>
          <a:p>
            <a:pPr indent="-334327" lvl="0" marL="457200" rtl="0" algn="l">
              <a:spcBef>
                <a:spcPts val="0"/>
              </a:spcBef>
              <a:spcAft>
                <a:spcPts val="0"/>
              </a:spcAft>
              <a:buSzPct val="100000"/>
              <a:buChar char="●"/>
            </a:pPr>
            <a:r>
              <a:rPr b="1" lang="en"/>
              <a:t>The symptoms may wax and wane, and even go dormant for periods of time, before increasing again in what’s called a “flare up”</a:t>
            </a:r>
            <a:br>
              <a:rPr b="1" lang="en"/>
            </a:br>
            <a:r>
              <a:rPr b="1" lang="en"/>
              <a:t> </a:t>
            </a:r>
            <a:endParaRPr b="1"/>
          </a:p>
          <a:p>
            <a:pPr indent="-334327" lvl="0" marL="457200" rtl="0" algn="l">
              <a:spcBef>
                <a:spcPts val="0"/>
              </a:spcBef>
              <a:spcAft>
                <a:spcPts val="0"/>
              </a:spcAft>
              <a:buSzPct val="100000"/>
              <a:buChar char="●"/>
            </a:pPr>
            <a:r>
              <a:rPr b="1" lang="en"/>
              <a:t>These flare ups can be controlled by </a:t>
            </a:r>
            <a:r>
              <a:rPr b="1" lang="en"/>
              <a:t>immunosuppressants and this is currently the best medical treatment to prevent the long term negative effects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what is arthritis specifically?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Broadly, the term arthritis refers to any condition that involves swelling, tenderness, and inflammation of one or more joints in the body</a:t>
            </a:r>
            <a:br>
              <a:rPr b="1" lang="en"/>
            </a:br>
            <a:endParaRPr b="1"/>
          </a:p>
          <a:p>
            <a:pPr indent="-342900" lvl="0" marL="457200" rtl="0" algn="l">
              <a:spcBef>
                <a:spcPts val="0"/>
              </a:spcBef>
              <a:spcAft>
                <a:spcPts val="0"/>
              </a:spcAft>
              <a:buSzPts val="1800"/>
              <a:buChar char="●"/>
            </a:pPr>
            <a:r>
              <a:rPr b="1" lang="en"/>
              <a:t>There are two main types of arthritis: local arthritis caused by environmental factors, and systemic arthritis</a:t>
            </a:r>
            <a:br>
              <a:rPr b="1" lang="en"/>
            </a:br>
            <a:endParaRPr b="1"/>
          </a:p>
          <a:p>
            <a:pPr indent="-342900" lvl="0" marL="457200" rtl="0" algn="l">
              <a:spcBef>
                <a:spcPts val="0"/>
              </a:spcBef>
              <a:spcAft>
                <a:spcPts val="0"/>
              </a:spcAft>
              <a:buSzPts val="1800"/>
              <a:buChar char="●"/>
            </a:pPr>
            <a:r>
              <a:rPr b="1" lang="en"/>
              <a:t>Local arthritis is most often osteoarthritis which is caused by wear and tear on cartilage</a:t>
            </a:r>
            <a:br>
              <a:rPr b="1" lang="en"/>
            </a:br>
            <a:endParaRPr b="1"/>
          </a:p>
          <a:p>
            <a:pPr indent="-342900" lvl="0" marL="457200" rtl="0" algn="l">
              <a:spcBef>
                <a:spcPts val="0"/>
              </a:spcBef>
              <a:spcAft>
                <a:spcPts val="0"/>
              </a:spcAft>
              <a:buSzPts val="1800"/>
              <a:buChar char="●"/>
            </a:pPr>
            <a:r>
              <a:rPr b="1" lang="en"/>
              <a:t>Systemic </a:t>
            </a:r>
            <a:r>
              <a:rPr b="1" lang="en"/>
              <a:t>arthritis</a:t>
            </a:r>
            <a:r>
              <a:rPr b="1" lang="en"/>
              <a:t> can have many different forms but is usually caused by a genetic condition such as an autoimmune disorder</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5" name="Google Shape;235;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a:p>
        </p:txBody>
      </p:sp>
      <p:pic>
        <p:nvPicPr>
          <p:cNvPr id="236" name="Google Shape;236;p42"/>
          <p:cNvPicPr preferRelativeResize="0"/>
          <p:nvPr/>
        </p:nvPicPr>
        <p:blipFill>
          <a:blip r:embed="rId3">
            <a:alphaModFix/>
          </a:blip>
          <a:stretch>
            <a:fillRect/>
          </a:stretch>
        </p:blipFill>
        <p:spPr>
          <a:xfrm>
            <a:off x="2864613" y="-180625"/>
            <a:ext cx="3414776" cy="5770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Psoriatic Arthritis…is massage helpful? </a:t>
            </a:r>
            <a:endParaRPr/>
          </a:p>
        </p:txBody>
      </p:sp>
      <p:sp>
        <p:nvSpPr>
          <p:cNvPr id="242" name="Google Shape;242;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b="1" lang="en"/>
              <a:t>U</a:t>
            </a:r>
            <a:r>
              <a:rPr b="1" lang="en"/>
              <a:t>nlike RA, anecdotally, a </a:t>
            </a:r>
            <a:r>
              <a:rPr b="1" i="1" lang="en"/>
              <a:t>majority of PsA sufferers</a:t>
            </a:r>
            <a:r>
              <a:rPr b="1" lang="en"/>
              <a:t> do find that traditional deep massage </a:t>
            </a:r>
            <a:r>
              <a:rPr b="1" i="1" lang="en"/>
              <a:t>does</a:t>
            </a:r>
            <a:r>
              <a:rPr b="1" lang="en"/>
              <a:t> provide long term relief and relieves symptoms</a:t>
            </a:r>
            <a:br>
              <a:rPr b="1" lang="en"/>
            </a:br>
            <a:endParaRPr b="1"/>
          </a:p>
          <a:p>
            <a:pPr indent="-334327" lvl="0" marL="457200" rtl="0" algn="l">
              <a:spcBef>
                <a:spcPts val="0"/>
              </a:spcBef>
              <a:spcAft>
                <a:spcPts val="0"/>
              </a:spcAft>
              <a:buSzPct val="100000"/>
              <a:buChar char="●"/>
            </a:pPr>
            <a:r>
              <a:rPr b="1" lang="en"/>
              <a:t>Like RA, massage treatments should include some ROM work on joints as well as stretching</a:t>
            </a:r>
            <a:br>
              <a:rPr b="1" lang="en"/>
            </a:br>
            <a:endParaRPr b="1"/>
          </a:p>
          <a:p>
            <a:pPr indent="-334327" lvl="0" marL="457200" rtl="0" algn="l">
              <a:spcBef>
                <a:spcPts val="0"/>
              </a:spcBef>
              <a:spcAft>
                <a:spcPts val="0"/>
              </a:spcAft>
              <a:buSzPct val="100000"/>
              <a:buChar char="●"/>
            </a:pPr>
            <a:r>
              <a:rPr b="1" lang="en"/>
              <a:t>For the minority of clients that don’t get great results with massage therapy, other forms of treatments may work better for these clients such as acupuncture, chiropractic adjustments, and physical therapy</a:t>
            </a:r>
            <a:br>
              <a:rPr b="1" lang="en"/>
            </a:br>
            <a:endParaRPr b="1"/>
          </a:p>
          <a:p>
            <a:pPr indent="-334327" lvl="0" marL="457200" rtl="0" algn="l">
              <a:spcBef>
                <a:spcPts val="0"/>
              </a:spcBef>
              <a:spcAft>
                <a:spcPts val="0"/>
              </a:spcAft>
              <a:buSzPct val="100000"/>
              <a:buChar char="●"/>
            </a:pPr>
            <a:r>
              <a:rPr b="1" lang="en"/>
              <a:t>Communication with the client is very important and they should be made aware that massage should be but might not be a good fit for them</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Psoriatic Arthritis…is massage helpful? </a:t>
            </a:r>
            <a:endParaRPr/>
          </a:p>
        </p:txBody>
      </p:sp>
      <p:sp>
        <p:nvSpPr>
          <p:cNvPr id="248" name="Google Shape;248;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Since PsA is an autoimmune condition and flare ups will lead to permanent and disabling joint damage, supporting clients to work with a Rheumatologist who can prescribe medications is important</a:t>
            </a:r>
            <a:br>
              <a:rPr b="1" lang="en"/>
            </a:br>
            <a:endParaRPr b="1"/>
          </a:p>
          <a:p>
            <a:pPr indent="-342900" lvl="0" marL="457200" rtl="0" algn="l">
              <a:spcBef>
                <a:spcPts val="0"/>
              </a:spcBef>
              <a:spcAft>
                <a:spcPts val="0"/>
              </a:spcAft>
              <a:buSzPts val="1800"/>
              <a:buChar char="●"/>
            </a:pPr>
            <a:r>
              <a:rPr b="1" lang="en"/>
              <a:t>Medications for PsA including biologics that suppress the immune system have come a long way in the past few decades and especially in the last 10 years</a:t>
            </a:r>
            <a:br>
              <a:rPr b="1" lang="en"/>
            </a:br>
            <a:endParaRPr b="1"/>
          </a:p>
          <a:p>
            <a:pPr indent="-342900" lvl="0" marL="457200" rtl="0" algn="l">
              <a:spcBef>
                <a:spcPts val="0"/>
              </a:spcBef>
              <a:spcAft>
                <a:spcPts val="0"/>
              </a:spcAft>
              <a:buSzPts val="1800"/>
              <a:buChar char="●"/>
            </a:pPr>
            <a:r>
              <a:rPr b="1" lang="en"/>
              <a:t>While being on an immunosuppressant is a compromise that has some potentially side effects and drawbacks, controlling and preventing flare PsA ups statistically leads to far better long term health outcomes and is currently the best option available for most clients</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Psoriatic Arthritis…is massage helpful? </a:t>
            </a:r>
            <a:endParaRPr/>
          </a:p>
        </p:txBody>
      </p:sp>
      <p:sp>
        <p:nvSpPr>
          <p:cNvPr id="254" name="Google Shape;254;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Next, we’ll talk gout…but first, any questions so far about PsA? </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258" name="Shape 258"/>
        <p:cNvGrpSpPr/>
        <p:nvPr/>
      </p:nvGrpSpPr>
      <p:grpSpPr>
        <a:xfrm>
          <a:off x="0" y="0"/>
          <a:ext cx="0" cy="0"/>
          <a:chOff x="0" y="0"/>
          <a:chExt cx="0" cy="0"/>
        </a:xfrm>
      </p:grpSpPr>
      <p:sp>
        <p:nvSpPr>
          <p:cNvPr id="259" name="Google Shape;259;p46"/>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260" name="Google Shape;260;p46"/>
          <p:cNvSpPr txBox="1"/>
          <p:nvPr>
            <p:ph idx="1" type="subTitle"/>
          </p:nvPr>
        </p:nvSpPr>
        <p:spPr>
          <a:xfrm>
            <a:off x="431400" y="1566975"/>
            <a:ext cx="8281200" cy="1554600"/>
          </a:xfrm>
          <a:prstGeom prst="rect">
            <a:avLst/>
          </a:prstGeom>
        </p:spPr>
        <p:txBody>
          <a:bodyPr anchorCtr="0" anchor="t" bIns="91425" lIns="91425" spcFirstLastPara="1" rIns="91425" wrap="square" tIns="91425">
            <a:spAutoFit/>
          </a:bodyPr>
          <a:lstStyle/>
          <a:p>
            <a:pPr indent="0" lvl="0" marL="457200" rtl="0" algn="l">
              <a:lnSpc>
                <a:spcPct val="180000"/>
              </a:lnSpc>
              <a:spcBef>
                <a:spcPts val="0"/>
              </a:spcBef>
              <a:spcAft>
                <a:spcPts val="0"/>
              </a:spcAft>
              <a:buNone/>
            </a:pPr>
            <a:r>
              <a:t/>
            </a:r>
            <a:endParaRPr sz="2750">
              <a:solidFill>
                <a:schemeClr val="lt1"/>
              </a:solidFill>
              <a:latin typeface="Verdana"/>
              <a:ea typeface="Verdana"/>
              <a:cs typeface="Verdana"/>
              <a:sym typeface="Verdana"/>
            </a:endParaRPr>
          </a:p>
          <a:p>
            <a:pPr indent="-415925" lvl="0" marL="457200" rtl="0" algn="l">
              <a:lnSpc>
                <a:spcPct val="180000"/>
              </a:lnSpc>
              <a:spcBef>
                <a:spcPts val="1200"/>
              </a:spcBef>
              <a:spcAft>
                <a:spcPts val="0"/>
              </a:spcAft>
              <a:buClr>
                <a:schemeClr val="lt1"/>
              </a:buClr>
              <a:buSzPts val="2950"/>
              <a:buFont typeface="Roboto"/>
              <a:buChar char="●"/>
            </a:pPr>
            <a:r>
              <a:rPr lang="en" sz="2750">
                <a:solidFill>
                  <a:schemeClr val="lt1"/>
                </a:solidFill>
                <a:latin typeface="Verdana"/>
                <a:ea typeface="Verdana"/>
                <a:cs typeface="Verdana"/>
                <a:sym typeface="Verdana"/>
              </a:rPr>
              <a:t>Gout</a:t>
            </a:r>
            <a:endParaRPr sz="2750">
              <a:solidFill>
                <a:schemeClr val="lt1"/>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Gout</a:t>
            </a:r>
            <a:endParaRPr/>
          </a:p>
        </p:txBody>
      </p:sp>
      <p:sp>
        <p:nvSpPr>
          <p:cNvPr id="266" name="Google Shape;266;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Gout</a:t>
            </a:r>
            <a:r>
              <a:rPr b="1" lang="en"/>
              <a:t> is an inflammatory condition that causes arthritis in joints due to a </a:t>
            </a:r>
            <a:r>
              <a:rPr b="1" lang="en"/>
              <a:t>buildup</a:t>
            </a:r>
            <a:r>
              <a:rPr b="1" lang="en"/>
              <a:t> of uric acid crystals in the joint tissues</a:t>
            </a:r>
            <a:br>
              <a:rPr b="1" lang="en"/>
            </a:br>
            <a:endParaRPr b="1"/>
          </a:p>
          <a:p>
            <a:pPr indent="-342900" lvl="0" marL="457200" rtl="0" algn="l">
              <a:spcBef>
                <a:spcPts val="0"/>
              </a:spcBef>
              <a:spcAft>
                <a:spcPts val="0"/>
              </a:spcAft>
              <a:buSzPts val="1800"/>
              <a:buChar char="●"/>
            </a:pPr>
            <a:r>
              <a:rPr b="1" lang="en"/>
              <a:t>Uric acid is created in the blood when the body breaks down purines which are found naturally in the body and also in certain foods</a:t>
            </a:r>
            <a:br>
              <a:rPr b="1" lang="en"/>
            </a:br>
            <a:endParaRPr b="1"/>
          </a:p>
          <a:p>
            <a:pPr indent="-342900" lvl="0" marL="457200" rtl="0" algn="l">
              <a:spcBef>
                <a:spcPts val="0"/>
              </a:spcBef>
              <a:spcAft>
                <a:spcPts val="0"/>
              </a:spcAft>
              <a:buSzPts val="1800"/>
              <a:buChar char="●"/>
            </a:pPr>
            <a:r>
              <a:rPr b="1" lang="en"/>
              <a:t>If there is too much uric acid, it can form sharp needle like crystals which affect the joints causing pain, inflammation, and swelling</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Gout</a:t>
            </a:r>
            <a:endParaRPr/>
          </a:p>
        </p:txBody>
      </p:sp>
      <p:sp>
        <p:nvSpPr>
          <p:cNvPr id="272" name="Google Shape;272;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Once formed, the crystals cause joint pain, which if left untreated, can cause </a:t>
            </a:r>
            <a:r>
              <a:rPr b="1" lang="en"/>
              <a:t>permanent</a:t>
            </a:r>
            <a:r>
              <a:rPr b="1" lang="en"/>
              <a:t> damage to the joint</a:t>
            </a:r>
            <a:br>
              <a:rPr b="1" lang="en"/>
            </a:br>
            <a:endParaRPr b="1"/>
          </a:p>
          <a:p>
            <a:pPr indent="-342900" lvl="0" marL="457200" rtl="0" algn="l">
              <a:spcBef>
                <a:spcPts val="0"/>
              </a:spcBef>
              <a:spcAft>
                <a:spcPts val="0"/>
              </a:spcAft>
              <a:buSzPts val="1800"/>
              <a:buChar char="●"/>
            </a:pPr>
            <a:r>
              <a:rPr b="1" lang="en"/>
              <a:t>Unlike the autoimmune forms of arthritis, gout is usually highly treatable with diet and exercise</a:t>
            </a:r>
            <a:br>
              <a:rPr b="1" lang="en"/>
            </a:br>
            <a:endParaRPr b="1"/>
          </a:p>
          <a:p>
            <a:pPr indent="-342900" lvl="0" marL="457200" rtl="0" algn="l">
              <a:spcBef>
                <a:spcPts val="0"/>
              </a:spcBef>
              <a:spcAft>
                <a:spcPts val="0"/>
              </a:spcAft>
              <a:buSzPts val="1800"/>
              <a:buChar char="●"/>
            </a:pPr>
            <a:r>
              <a:rPr b="1" lang="en"/>
              <a:t>While damaged joints will likely never be 100% better, changes in diet to </a:t>
            </a:r>
            <a:r>
              <a:rPr b="1" lang="en"/>
              <a:t>avoid foods rich in purines is generally enough to prevent future flare ups and attacks</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8" name="Google Shape;278;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9" name="Google Shape;279;p49"/>
          <p:cNvPicPr preferRelativeResize="0"/>
          <p:nvPr/>
        </p:nvPicPr>
        <p:blipFill>
          <a:blip r:embed="rId3">
            <a:alphaModFix/>
          </a:blip>
          <a:stretch>
            <a:fillRect/>
          </a:stretch>
        </p:blipFill>
        <p:spPr>
          <a:xfrm>
            <a:off x="0" y="359492"/>
            <a:ext cx="9143999" cy="44245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Gout…is massage helpful? </a:t>
            </a:r>
            <a:endParaRPr/>
          </a:p>
          <a:p>
            <a:pPr indent="0" lvl="0" marL="0" rtl="0" algn="l">
              <a:spcBef>
                <a:spcPts val="0"/>
              </a:spcBef>
              <a:spcAft>
                <a:spcPts val="0"/>
              </a:spcAft>
              <a:buNone/>
            </a:pPr>
            <a:r>
              <a:t/>
            </a:r>
            <a:endParaRPr/>
          </a:p>
        </p:txBody>
      </p:sp>
      <p:sp>
        <p:nvSpPr>
          <p:cNvPr id="285" name="Google Shape;285;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In general, gout attacks tend to show up in the feet, possibly due to the pooling </a:t>
            </a:r>
            <a:r>
              <a:rPr b="1" lang="en"/>
              <a:t>effect</a:t>
            </a:r>
            <a:r>
              <a:rPr b="1" lang="en"/>
              <a:t> of gravity on the flow of blood throughout the body</a:t>
            </a:r>
            <a:br>
              <a:rPr b="1" lang="en"/>
            </a:br>
            <a:endParaRPr b="1"/>
          </a:p>
          <a:p>
            <a:pPr indent="-342900" lvl="0" marL="457200" rtl="0" algn="l">
              <a:spcBef>
                <a:spcPts val="0"/>
              </a:spcBef>
              <a:spcAft>
                <a:spcPts val="0"/>
              </a:spcAft>
              <a:buSzPts val="1800"/>
              <a:buChar char="●"/>
            </a:pPr>
            <a:r>
              <a:rPr b="1" lang="en"/>
              <a:t>Gout also tends to act more locally as opposed to systemically</a:t>
            </a:r>
            <a:br>
              <a:rPr b="1" lang="en"/>
            </a:br>
            <a:endParaRPr b="1"/>
          </a:p>
          <a:p>
            <a:pPr indent="-342900" lvl="0" marL="457200" rtl="0" algn="l">
              <a:spcBef>
                <a:spcPts val="0"/>
              </a:spcBef>
              <a:spcAft>
                <a:spcPts val="0"/>
              </a:spcAft>
              <a:buSzPts val="1800"/>
              <a:buChar char="●"/>
            </a:pPr>
            <a:r>
              <a:rPr b="1" lang="en"/>
              <a:t>Massage treatments may need to treat the affected joints more like RA (ie light pressure and ROM) but the rest of the body should respond normally to deep tissue massage </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Gout…is massage helpful? </a:t>
            </a:r>
            <a:endParaRPr/>
          </a:p>
        </p:txBody>
      </p:sp>
      <p:sp>
        <p:nvSpPr>
          <p:cNvPr id="291" name="Google Shape;291;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Next, we’ll talk the less common types of arthritis…but first, any questions so far about gout?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 what is arthritis specifically? </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In general, local arthritis responds very well to massage therapy as relieving tension in the surrounding musculature will decompress the joint, allow more space, and decrease the pressure on cartilage</a:t>
            </a:r>
            <a:br>
              <a:rPr b="1" lang="en"/>
            </a:br>
            <a:endParaRPr b="1"/>
          </a:p>
          <a:p>
            <a:pPr indent="-342900" lvl="0" marL="457200" rtl="0" algn="l">
              <a:spcBef>
                <a:spcPts val="0"/>
              </a:spcBef>
              <a:spcAft>
                <a:spcPts val="0"/>
              </a:spcAft>
              <a:buSzPts val="1800"/>
              <a:buChar char="●"/>
            </a:pPr>
            <a:r>
              <a:rPr b="1" lang="en"/>
              <a:t>With systemic arthritis, there can be a wide variety of responses to massage therapy depending on the specific condition as well as from client to client with the same condition</a:t>
            </a:r>
            <a:br>
              <a:rPr b="1" lang="en"/>
            </a:br>
            <a:endParaRPr b="1"/>
          </a:p>
          <a:p>
            <a:pPr indent="-342900" lvl="0" marL="457200" rtl="0" algn="l">
              <a:spcBef>
                <a:spcPts val="0"/>
              </a:spcBef>
              <a:spcAft>
                <a:spcPts val="0"/>
              </a:spcAft>
              <a:buSzPts val="1800"/>
              <a:buChar char="●"/>
            </a:pPr>
            <a:r>
              <a:rPr b="1" lang="en"/>
              <a:t>While there are no hard and fast rules to follow, there are some commonalities in how specific conditions respond to different types of massage treatments which can offer a good starting place when working with a brand new client</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295" name="Shape 295"/>
        <p:cNvGrpSpPr/>
        <p:nvPr/>
      </p:nvGrpSpPr>
      <p:grpSpPr>
        <a:xfrm>
          <a:off x="0" y="0"/>
          <a:ext cx="0" cy="0"/>
          <a:chOff x="0" y="0"/>
          <a:chExt cx="0" cy="0"/>
        </a:xfrm>
      </p:grpSpPr>
      <p:sp>
        <p:nvSpPr>
          <p:cNvPr id="296" name="Google Shape;296;p52"/>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297" name="Google Shape;297;p52"/>
          <p:cNvSpPr txBox="1"/>
          <p:nvPr>
            <p:ph idx="1" type="subTitle"/>
          </p:nvPr>
        </p:nvSpPr>
        <p:spPr>
          <a:xfrm>
            <a:off x="431400" y="1566975"/>
            <a:ext cx="8281200" cy="1554600"/>
          </a:xfrm>
          <a:prstGeom prst="rect">
            <a:avLst/>
          </a:prstGeom>
        </p:spPr>
        <p:txBody>
          <a:bodyPr anchorCtr="0" anchor="t" bIns="91425" lIns="91425" spcFirstLastPara="1" rIns="91425" wrap="square" tIns="91425">
            <a:spAutoFit/>
          </a:bodyPr>
          <a:lstStyle/>
          <a:p>
            <a:pPr indent="0" lvl="0" marL="457200" rtl="0" algn="l">
              <a:lnSpc>
                <a:spcPct val="180000"/>
              </a:lnSpc>
              <a:spcBef>
                <a:spcPts val="0"/>
              </a:spcBef>
              <a:spcAft>
                <a:spcPts val="0"/>
              </a:spcAft>
              <a:buNone/>
            </a:pPr>
            <a:r>
              <a:t/>
            </a:r>
            <a:endParaRPr sz="2750">
              <a:solidFill>
                <a:schemeClr val="lt1"/>
              </a:solidFill>
              <a:latin typeface="Verdana"/>
              <a:ea typeface="Verdana"/>
              <a:cs typeface="Verdana"/>
              <a:sym typeface="Verdana"/>
            </a:endParaRPr>
          </a:p>
          <a:p>
            <a:pPr indent="-415925" lvl="0" marL="457200" rtl="0" algn="l">
              <a:lnSpc>
                <a:spcPct val="180000"/>
              </a:lnSpc>
              <a:spcBef>
                <a:spcPts val="1200"/>
              </a:spcBef>
              <a:spcAft>
                <a:spcPts val="0"/>
              </a:spcAft>
              <a:buClr>
                <a:schemeClr val="lt1"/>
              </a:buClr>
              <a:buSzPts val="2950"/>
              <a:buFont typeface="Roboto"/>
              <a:buChar char="●"/>
            </a:pPr>
            <a:r>
              <a:rPr lang="en" sz="2750">
                <a:solidFill>
                  <a:schemeClr val="lt1"/>
                </a:solidFill>
                <a:latin typeface="Verdana"/>
                <a:ea typeface="Verdana"/>
                <a:cs typeface="Verdana"/>
                <a:sym typeface="Verdana"/>
              </a:rPr>
              <a:t>Less Common types - a brief primer</a:t>
            </a:r>
            <a:endParaRPr sz="2750">
              <a:solidFill>
                <a:schemeClr val="lt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Common (&amp; Less Common) Types of Arthritis</a:t>
            </a:r>
            <a:endParaRPr/>
          </a:p>
        </p:txBody>
      </p:sp>
      <p:sp>
        <p:nvSpPr>
          <p:cNvPr id="303" name="Google Shape;303;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Common</a:t>
            </a:r>
            <a:endParaRPr b="1"/>
          </a:p>
          <a:p>
            <a:pPr indent="-342900" lvl="0" marL="457200" rtl="0" algn="l">
              <a:spcBef>
                <a:spcPts val="1200"/>
              </a:spcBef>
              <a:spcAft>
                <a:spcPts val="0"/>
              </a:spcAft>
              <a:buSzPts val="1800"/>
              <a:buChar char="●"/>
            </a:pPr>
            <a:r>
              <a:rPr b="1" lang="en"/>
              <a:t>Osteoarthritis (affects an estimate 15% of people over 30)</a:t>
            </a:r>
            <a:endParaRPr b="1"/>
          </a:p>
          <a:p>
            <a:pPr indent="-342900" lvl="0" marL="457200" rtl="0" algn="l">
              <a:spcBef>
                <a:spcPts val="0"/>
              </a:spcBef>
              <a:spcAft>
                <a:spcPts val="0"/>
              </a:spcAft>
              <a:buSzPts val="1800"/>
              <a:buChar char="●"/>
            </a:pPr>
            <a:r>
              <a:rPr b="1" lang="en"/>
              <a:t>Gout (affects about 4% of the population)</a:t>
            </a:r>
            <a:endParaRPr b="1"/>
          </a:p>
          <a:p>
            <a:pPr indent="-342900" lvl="0" marL="457200" rtl="0" algn="l">
              <a:spcBef>
                <a:spcPts val="0"/>
              </a:spcBef>
              <a:spcAft>
                <a:spcPts val="0"/>
              </a:spcAft>
              <a:buSzPts val="1800"/>
              <a:buChar char="●"/>
            </a:pPr>
            <a:r>
              <a:rPr b="1" lang="en"/>
              <a:t>Rheumatoid Arthritis (affects about 1% of the population)</a:t>
            </a:r>
            <a:endParaRPr b="1"/>
          </a:p>
          <a:p>
            <a:pPr indent="-342900" lvl="0" marL="457200" rtl="0" algn="l">
              <a:spcBef>
                <a:spcPts val="0"/>
              </a:spcBef>
              <a:spcAft>
                <a:spcPts val="0"/>
              </a:spcAft>
              <a:buSzPts val="1800"/>
              <a:buChar char="●"/>
            </a:pPr>
            <a:r>
              <a:rPr b="1" lang="en"/>
              <a:t>Psoriatic Arthritis (affects nearly 1% of the population)</a:t>
            </a:r>
            <a:endParaRPr b="1"/>
          </a:p>
          <a:p>
            <a:pPr indent="0" lvl="0" marL="0" rtl="0" algn="l">
              <a:spcBef>
                <a:spcPts val="1200"/>
              </a:spcBef>
              <a:spcAft>
                <a:spcPts val="0"/>
              </a:spcAft>
              <a:buNone/>
            </a:pPr>
            <a:r>
              <a:rPr b="1" lang="en"/>
              <a:t>Less Common</a:t>
            </a:r>
            <a:endParaRPr b="1"/>
          </a:p>
          <a:p>
            <a:pPr indent="-342900" lvl="0" marL="457200" rtl="0" algn="l">
              <a:spcBef>
                <a:spcPts val="1200"/>
              </a:spcBef>
              <a:spcAft>
                <a:spcPts val="0"/>
              </a:spcAft>
              <a:buSzPts val="1800"/>
              <a:buChar char="●"/>
            </a:pPr>
            <a:r>
              <a:rPr b="1" lang="en"/>
              <a:t>Ankylosing Spondylitis (affects about 1 in 1,000)</a:t>
            </a:r>
            <a:endParaRPr b="1"/>
          </a:p>
          <a:p>
            <a:pPr indent="-342900" lvl="0" marL="457200" rtl="0" algn="l">
              <a:spcBef>
                <a:spcPts val="0"/>
              </a:spcBef>
              <a:spcAft>
                <a:spcPts val="0"/>
              </a:spcAft>
              <a:buSzPts val="1800"/>
              <a:buChar char="●"/>
            </a:pPr>
            <a:r>
              <a:rPr b="1" lang="en"/>
              <a:t>Juvenile idiopathic arthritis (affects about 1 in 1,000)</a:t>
            </a:r>
            <a:endParaRPr b="1"/>
          </a:p>
          <a:p>
            <a:pPr indent="-342900" lvl="0" marL="457200" rtl="0" algn="l">
              <a:spcBef>
                <a:spcPts val="0"/>
              </a:spcBef>
              <a:spcAft>
                <a:spcPts val="0"/>
              </a:spcAft>
              <a:buSzPts val="1800"/>
              <a:buChar char="●"/>
            </a:pPr>
            <a:r>
              <a:rPr b="1" lang="en"/>
              <a:t>Reactive Arthritis (affects about 1 in 250,000)</a:t>
            </a:r>
            <a:endParaRPr b="1"/>
          </a:p>
          <a:p>
            <a:pPr indent="0" lvl="0" marL="0" rtl="0" algn="l">
              <a:spcBef>
                <a:spcPts val="1200"/>
              </a:spcBef>
              <a:spcAft>
                <a:spcPts val="1200"/>
              </a:spcAft>
              <a:buNone/>
            </a:pPr>
            <a:r>
              <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Ankylosing Spondylitis</a:t>
            </a:r>
            <a:endParaRPr/>
          </a:p>
        </p:txBody>
      </p:sp>
      <p:sp>
        <p:nvSpPr>
          <p:cNvPr id="309" name="Google Shape;309;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b="1"/>
          </a:p>
          <a:p>
            <a:pPr indent="-342900" lvl="0" marL="457200" rtl="0" algn="l">
              <a:spcBef>
                <a:spcPts val="1200"/>
              </a:spcBef>
              <a:spcAft>
                <a:spcPts val="0"/>
              </a:spcAft>
              <a:buSzPts val="1800"/>
              <a:buChar char="●"/>
            </a:pPr>
            <a:r>
              <a:rPr b="1" lang="en"/>
              <a:t>Ankylosing Spondylitis is an inflammatory disorder similar to PsA that affects the joints of the spine and sometimes the ribs</a:t>
            </a:r>
            <a:br>
              <a:rPr b="1" lang="en"/>
            </a:br>
            <a:endParaRPr b="1"/>
          </a:p>
          <a:p>
            <a:pPr indent="-342900" lvl="0" marL="457200" rtl="0" algn="l">
              <a:spcBef>
                <a:spcPts val="0"/>
              </a:spcBef>
              <a:spcAft>
                <a:spcPts val="0"/>
              </a:spcAft>
              <a:buSzPts val="1800"/>
              <a:buChar char="●"/>
            </a:pPr>
            <a:r>
              <a:rPr b="1" lang="en"/>
              <a:t>Left untreated, the vertebral joints degrade and fuse together, limiting ROM and movement and leading to back, hip, and shoulder pain, and sometimes restricted breathing (see next slide)</a:t>
            </a:r>
            <a:br>
              <a:rPr b="1" lang="en"/>
            </a:br>
            <a:endParaRPr b="1"/>
          </a:p>
          <a:p>
            <a:pPr indent="-342900" lvl="0" marL="457200" rtl="0" algn="l">
              <a:spcBef>
                <a:spcPts val="0"/>
              </a:spcBef>
              <a:spcAft>
                <a:spcPts val="0"/>
              </a:spcAft>
              <a:buSzPts val="1800"/>
              <a:buChar char="●"/>
            </a:pPr>
            <a:r>
              <a:rPr b="1" lang="en"/>
              <a:t>Ankylosing Spondylitis tends to pair very well with massage therapy, especially any techniques and sequences that help to decompress the lumbar spine</a:t>
            </a:r>
            <a:endParaRPr b="1"/>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15" name="Google Shape;315;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6" name="Google Shape;316;p55"/>
          <p:cNvPicPr preferRelativeResize="0"/>
          <p:nvPr/>
        </p:nvPicPr>
        <p:blipFill>
          <a:blip r:embed="rId3">
            <a:alphaModFix/>
          </a:blip>
          <a:stretch>
            <a:fillRect/>
          </a:stretch>
        </p:blipFill>
        <p:spPr>
          <a:xfrm>
            <a:off x="742329" y="0"/>
            <a:ext cx="7659343"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Juvenile idiopathic arthritis</a:t>
            </a:r>
            <a:endParaRPr/>
          </a:p>
        </p:txBody>
      </p:sp>
      <p:sp>
        <p:nvSpPr>
          <p:cNvPr id="322" name="Google Shape;322;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en"/>
              <a:t>Juvenile idiopathic arthritis</a:t>
            </a:r>
            <a:r>
              <a:rPr b="1" lang="en"/>
              <a:t> is an inflammatory disorder causing joint pain and other symptoms</a:t>
            </a:r>
            <a:br>
              <a:rPr b="1" lang="en"/>
            </a:br>
            <a:endParaRPr b="1"/>
          </a:p>
          <a:p>
            <a:pPr indent="-334327" lvl="0" marL="457200" rtl="0" algn="l">
              <a:spcBef>
                <a:spcPts val="0"/>
              </a:spcBef>
              <a:spcAft>
                <a:spcPts val="0"/>
              </a:spcAft>
              <a:buSzPct val="100000"/>
              <a:buChar char="●"/>
            </a:pPr>
            <a:r>
              <a:rPr b="1" lang="en"/>
              <a:t>As the name suggest, it affects children, and we currently don’t know what causes it</a:t>
            </a:r>
            <a:br>
              <a:rPr b="1" lang="en"/>
            </a:br>
            <a:endParaRPr b="1"/>
          </a:p>
          <a:p>
            <a:pPr indent="-334327" lvl="0" marL="457200" rtl="0" algn="l">
              <a:spcBef>
                <a:spcPts val="0"/>
              </a:spcBef>
              <a:spcAft>
                <a:spcPts val="0"/>
              </a:spcAft>
              <a:buSzPct val="100000"/>
              <a:buChar char="●"/>
            </a:pPr>
            <a:r>
              <a:rPr b="1" lang="en"/>
              <a:t>There is not specific test that can determine if it’s present</a:t>
            </a:r>
            <a:br>
              <a:rPr b="1" lang="en"/>
            </a:br>
            <a:endParaRPr b="1"/>
          </a:p>
          <a:p>
            <a:pPr indent="-334327" lvl="0" marL="457200" rtl="0" algn="l">
              <a:spcBef>
                <a:spcPts val="0"/>
              </a:spcBef>
              <a:spcAft>
                <a:spcPts val="0"/>
              </a:spcAft>
              <a:buSzPct val="100000"/>
              <a:buChar char="●"/>
            </a:pPr>
            <a:r>
              <a:rPr b="1" lang="en"/>
              <a:t>It can be treated with the same medications used for RA and PsA</a:t>
            </a:r>
            <a:br>
              <a:rPr b="1" lang="en"/>
            </a:br>
            <a:endParaRPr b="1"/>
          </a:p>
          <a:p>
            <a:pPr indent="-334327" lvl="0" marL="457200" rtl="0" algn="l">
              <a:spcBef>
                <a:spcPts val="0"/>
              </a:spcBef>
              <a:spcAft>
                <a:spcPts val="0"/>
              </a:spcAft>
              <a:buSzPct val="100000"/>
              <a:buChar char="●"/>
            </a:pPr>
            <a:r>
              <a:rPr b="1" lang="en"/>
              <a:t>While physical therapy to keep joints mobile is usually prescribed, the </a:t>
            </a:r>
            <a:r>
              <a:rPr b="1" lang="en"/>
              <a:t>population</a:t>
            </a:r>
            <a:r>
              <a:rPr b="1" lang="en"/>
              <a:t> this affects is usually too young to want massage therapy treatments</a:t>
            </a:r>
            <a:endParaRPr b="1"/>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8" name="Google Shape;328;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9" name="Google Shape;329;p57"/>
          <p:cNvPicPr preferRelativeResize="0"/>
          <p:nvPr/>
        </p:nvPicPr>
        <p:blipFill>
          <a:blip r:embed="rId3">
            <a:alphaModFix/>
          </a:blip>
          <a:stretch>
            <a:fillRect/>
          </a:stretch>
        </p:blipFill>
        <p:spPr>
          <a:xfrm>
            <a:off x="853250" y="0"/>
            <a:ext cx="7437501"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Reactive Arthritis</a:t>
            </a:r>
            <a:endParaRPr/>
          </a:p>
        </p:txBody>
      </p:sp>
      <p:sp>
        <p:nvSpPr>
          <p:cNvPr id="335" name="Google Shape;335;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Reactive</a:t>
            </a:r>
            <a:r>
              <a:rPr b="1" lang="en"/>
              <a:t> arthritis is a rare inflammatory side effect from a bacterial infection</a:t>
            </a:r>
            <a:br>
              <a:rPr b="1" lang="en"/>
            </a:br>
            <a:endParaRPr b="1"/>
          </a:p>
          <a:p>
            <a:pPr indent="-342900" lvl="0" marL="457200" rtl="0" algn="l">
              <a:spcBef>
                <a:spcPts val="0"/>
              </a:spcBef>
              <a:spcAft>
                <a:spcPts val="0"/>
              </a:spcAft>
              <a:buSzPts val="1800"/>
              <a:buChar char="●"/>
            </a:pPr>
            <a:r>
              <a:rPr b="1" lang="en"/>
              <a:t>It can show up within days to weeks after an infection and sometime affects the joints for weeks to months afterwards</a:t>
            </a:r>
            <a:br>
              <a:rPr b="1" lang="en"/>
            </a:br>
            <a:endParaRPr b="1"/>
          </a:p>
          <a:p>
            <a:pPr indent="-342900" lvl="0" marL="457200" rtl="0" algn="l">
              <a:spcBef>
                <a:spcPts val="0"/>
              </a:spcBef>
              <a:spcAft>
                <a:spcPts val="0"/>
              </a:spcAft>
              <a:buSzPts val="1800"/>
              <a:buChar char="●"/>
            </a:pPr>
            <a:r>
              <a:rPr b="1" lang="en"/>
              <a:t>Physical therapy to keep joints mobile is usually prescribed, and as long as the infection has been cleared, massage therapy usually provides relief and is not contraindicated</a:t>
            </a:r>
            <a:endParaRPr b="1"/>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41" name="Google Shape;341;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Next, we’ll cover osteoarthritis…but first, any questions so far about any of the less common forms? </a:t>
            </a:r>
            <a:endParaRPr b="1"/>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345" name="Shape 345"/>
        <p:cNvGrpSpPr/>
        <p:nvPr/>
      </p:nvGrpSpPr>
      <p:grpSpPr>
        <a:xfrm>
          <a:off x="0" y="0"/>
          <a:ext cx="0" cy="0"/>
          <a:chOff x="0" y="0"/>
          <a:chExt cx="0" cy="0"/>
        </a:xfrm>
      </p:grpSpPr>
      <p:sp>
        <p:nvSpPr>
          <p:cNvPr id="346" name="Google Shape;346;p60"/>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347" name="Google Shape;347;p60"/>
          <p:cNvSpPr txBox="1"/>
          <p:nvPr>
            <p:ph idx="1" type="subTitle"/>
          </p:nvPr>
        </p:nvSpPr>
        <p:spPr>
          <a:xfrm>
            <a:off x="431400" y="1566975"/>
            <a:ext cx="8281200" cy="1554600"/>
          </a:xfrm>
          <a:prstGeom prst="rect">
            <a:avLst/>
          </a:prstGeom>
        </p:spPr>
        <p:txBody>
          <a:bodyPr anchorCtr="0" anchor="t" bIns="91425" lIns="91425" spcFirstLastPara="1" rIns="91425" wrap="square" tIns="91425">
            <a:spAutoFit/>
          </a:bodyPr>
          <a:lstStyle/>
          <a:p>
            <a:pPr indent="0" lvl="0" marL="457200" rtl="0" algn="l">
              <a:lnSpc>
                <a:spcPct val="180000"/>
              </a:lnSpc>
              <a:spcBef>
                <a:spcPts val="0"/>
              </a:spcBef>
              <a:spcAft>
                <a:spcPts val="0"/>
              </a:spcAft>
              <a:buNone/>
            </a:pPr>
            <a:r>
              <a:t/>
            </a:r>
            <a:endParaRPr sz="2750">
              <a:solidFill>
                <a:schemeClr val="lt1"/>
              </a:solidFill>
              <a:latin typeface="Verdana"/>
              <a:ea typeface="Verdana"/>
              <a:cs typeface="Verdana"/>
              <a:sym typeface="Verdana"/>
            </a:endParaRPr>
          </a:p>
          <a:p>
            <a:pPr indent="-415925" lvl="0" marL="457200" rtl="0" algn="l">
              <a:lnSpc>
                <a:spcPct val="180000"/>
              </a:lnSpc>
              <a:spcBef>
                <a:spcPts val="1200"/>
              </a:spcBef>
              <a:spcAft>
                <a:spcPts val="0"/>
              </a:spcAft>
              <a:buClr>
                <a:schemeClr val="lt1"/>
              </a:buClr>
              <a:buSzPts val="2950"/>
              <a:buFont typeface="Roboto"/>
              <a:buChar char="●"/>
            </a:pPr>
            <a:r>
              <a:rPr lang="en" sz="2750">
                <a:solidFill>
                  <a:schemeClr val="lt1"/>
                </a:solidFill>
                <a:latin typeface="Verdana"/>
                <a:ea typeface="Verdana"/>
                <a:cs typeface="Verdana"/>
                <a:sym typeface="Verdana"/>
              </a:rPr>
              <a:t>Osteoarthritis</a:t>
            </a:r>
            <a:endParaRPr sz="2750">
              <a:solidFill>
                <a:schemeClr val="lt1"/>
              </a:solidFill>
              <a:latin typeface="Verdana"/>
              <a:ea typeface="Verdana"/>
              <a:cs typeface="Verdana"/>
              <a:sym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Osteoarthritis</a:t>
            </a:r>
            <a:endParaRPr/>
          </a:p>
        </p:txBody>
      </p:sp>
      <p:sp>
        <p:nvSpPr>
          <p:cNvPr id="353" name="Google Shape;353;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Osteoarthritis</a:t>
            </a:r>
            <a:r>
              <a:rPr b="1" lang="en"/>
              <a:t> is the most common form of arthritis and is due to local wear and tear overuse injury that breaks down the normal </a:t>
            </a:r>
            <a:r>
              <a:rPr b="1" lang="en"/>
              <a:t>cartilage</a:t>
            </a:r>
            <a:r>
              <a:rPr b="1" lang="en"/>
              <a:t> coating the protects the bones in a joint. It can have multiple causes, but is not systemic in nature.   </a:t>
            </a:r>
            <a:endParaRPr b="1"/>
          </a:p>
          <a:p>
            <a:pPr indent="0" lvl="0" marL="0" rtl="0" algn="l">
              <a:spcBef>
                <a:spcPts val="1200"/>
              </a:spcBef>
              <a:spcAft>
                <a:spcPts val="0"/>
              </a:spcAft>
              <a:buNone/>
            </a:pPr>
            <a:r>
              <a:rPr b="1" lang="en"/>
              <a:t>Signs and symptoms of o</a:t>
            </a:r>
            <a:r>
              <a:rPr b="1" lang="en"/>
              <a:t>steoarthritis</a:t>
            </a:r>
            <a:r>
              <a:rPr b="1" lang="en"/>
              <a:t> may include:</a:t>
            </a:r>
            <a:endParaRPr b="1"/>
          </a:p>
          <a:p>
            <a:pPr indent="-334327" lvl="0" marL="457200" rtl="0" algn="l">
              <a:spcBef>
                <a:spcPts val="1200"/>
              </a:spcBef>
              <a:spcAft>
                <a:spcPts val="0"/>
              </a:spcAft>
              <a:buSzPct val="100000"/>
              <a:buChar char="●"/>
            </a:pPr>
            <a:r>
              <a:rPr b="1" lang="en"/>
              <a:t>Painful joints (but not usually warm and swollen like with RA)</a:t>
            </a:r>
            <a:endParaRPr b="1"/>
          </a:p>
          <a:p>
            <a:pPr indent="-334327" lvl="0" marL="457200" rtl="0" algn="l">
              <a:spcBef>
                <a:spcPts val="0"/>
              </a:spcBef>
              <a:spcAft>
                <a:spcPts val="0"/>
              </a:spcAft>
              <a:buSzPct val="100000"/>
              <a:buChar char="●"/>
            </a:pPr>
            <a:r>
              <a:rPr b="1" lang="en"/>
              <a:t>Joint stiffness that is usually worse in the mornings and after inactivity</a:t>
            </a:r>
            <a:endParaRPr b="1"/>
          </a:p>
          <a:p>
            <a:pPr indent="-334327" lvl="0" marL="457200" rtl="0" algn="l">
              <a:spcBef>
                <a:spcPts val="0"/>
              </a:spcBef>
              <a:spcAft>
                <a:spcPts val="0"/>
              </a:spcAft>
              <a:buSzPct val="100000"/>
              <a:buChar char="●"/>
            </a:pPr>
            <a:r>
              <a:rPr b="1" lang="en"/>
              <a:t>Tenderness to the touch around the affected joint</a:t>
            </a:r>
            <a:endParaRPr b="1"/>
          </a:p>
          <a:p>
            <a:pPr indent="-334327" lvl="0" marL="457200" rtl="0" algn="l">
              <a:spcBef>
                <a:spcPts val="0"/>
              </a:spcBef>
              <a:spcAft>
                <a:spcPts val="0"/>
              </a:spcAft>
              <a:buSzPct val="100000"/>
              <a:buChar char="●"/>
            </a:pPr>
            <a:r>
              <a:rPr b="1" lang="en"/>
              <a:t>Swelling</a:t>
            </a:r>
            <a:endParaRPr b="1"/>
          </a:p>
          <a:p>
            <a:pPr indent="-334327" lvl="0" marL="457200" rtl="0" algn="l">
              <a:spcBef>
                <a:spcPts val="0"/>
              </a:spcBef>
              <a:spcAft>
                <a:spcPts val="0"/>
              </a:spcAft>
              <a:buSzPct val="100000"/>
              <a:buChar char="●"/>
            </a:pPr>
            <a:r>
              <a:rPr b="1" lang="en"/>
              <a:t>Loss of ROM</a:t>
            </a:r>
            <a:endParaRPr b="1"/>
          </a:p>
          <a:p>
            <a:pPr indent="-334327" lvl="0" marL="457200" rtl="0" algn="l">
              <a:spcBef>
                <a:spcPts val="0"/>
              </a:spcBef>
              <a:spcAft>
                <a:spcPts val="0"/>
              </a:spcAft>
              <a:buSzPct val="100000"/>
              <a:buChar char="●"/>
            </a:pPr>
            <a:r>
              <a:rPr b="1" lang="en"/>
              <a:t>A grating sensation</a:t>
            </a:r>
            <a:endParaRPr b="1"/>
          </a:p>
          <a:p>
            <a:pPr indent="-334327" lvl="0" marL="457200" rtl="0" algn="l">
              <a:spcBef>
                <a:spcPts val="0"/>
              </a:spcBef>
              <a:spcAft>
                <a:spcPts val="0"/>
              </a:spcAft>
              <a:buSzPct val="100000"/>
              <a:buChar char="●"/>
            </a:pPr>
            <a:r>
              <a:rPr b="1" lang="en"/>
              <a:t>Bone spurs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Common (&amp; Less Common) Types of </a:t>
            </a:r>
            <a:r>
              <a:rPr lang="en"/>
              <a:t>Arthritis</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Common</a:t>
            </a:r>
            <a:endParaRPr b="1"/>
          </a:p>
          <a:p>
            <a:pPr indent="-342900" lvl="0" marL="457200" rtl="0" algn="l">
              <a:spcBef>
                <a:spcPts val="1200"/>
              </a:spcBef>
              <a:spcAft>
                <a:spcPts val="0"/>
              </a:spcAft>
              <a:buSzPts val="1800"/>
              <a:buChar char="●"/>
            </a:pPr>
            <a:r>
              <a:rPr b="1" lang="en"/>
              <a:t>Osteoarthritis (affects an estimate 15% of people over 30)</a:t>
            </a:r>
            <a:endParaRPr b="1"/>
          </a:p>
          <a:p>
            <a:pPr indent="-342900" lvl="0" marL="457200" rtl="0" algn="l">
              <a:spcBef>
                <a:spcPts val="0"/>
              </a:spcBef>
              <a:spcAft>
                <a:spcPts val="0"/>
              </a:spcAft>
              <a:buSzPts val="1800"/>
              <a:buChar char="●"/>
            </a:pPr>
            <a:r>
              <a:rPr b="1" lang="en"/>
              <a:t>Gout (affects about 4% of the population)</a:t>
            </a:r>
            <a:endParaRPr b="1"/>
          </a:p>
          <a:p>
            <a:pPr indent="-342900" lvl="0" marL="457200" rtl="0" algn="l">
              <a:spcBef>
                <a:spcPts val="0"/>
              </a:spcBef>
              <a:spcAft>
                <a:spcPts val="0"/>
              </a:spcAft>
              <a:buSzPts val="1800"/>
              <a:buChar char="●"/>
            </a:pPr>
            <a:r>
              <a:rPr b="1" lang="en"/>
              <a:t>Rheumatoid Arthritis (affects about 1% of the population)</a:t>
            </a:r>
            <a:endParaRPr b="1"/>
          </a:p>
          <a:p>
            <a:pPr indent="-342900" lvl="0" marL="457200" rtl="0" algn="l">
              <a:spcBef>
                <a:spcPts val="0"/>
              </a:spcBef>
              <a:spcAft>
                <a:spcPts val="0"/>
              </a:spcAft>
              <a:buSzPts val="1800"/>
              <a:buChar char="●"/>
            </a:pPr>
            <a:r>
              <a:rPr b="1" lang="en"/>
              <a:t>Psoriatic Arthritis (affects nearly 1% of the population)</a:t>
            </a:r>
            <a:endParaRPr b="1"/>
          </a:p>
          <a:p>
            <a:pPr indent="0" lvl="0" marL="0" rtl="0" algn="l">
              <a:spcBef>
                <a:spcPts val="1200"/>
              </a:spcBef>
              <a:spcAft>
                <a:spcPts val="0"/>
              </a:spcAft>
              <a:buNone/>
            </a:pPr>
            <a:r>
              <a:rPr b="1" lang="en"/>
              <a:t>Less Common</a:t>
            </a:r>
            <a:endParaRPr b="1"/>
          </a:p>
          <a:p>
            <a:pPr indent="-342900" lvl="0" marL="457200" rtl="0" algn="l">
              <a:spcBef>
                <a:spcPts val="1200"/>
              </a:spcBef>
              <a:spcAft>
                <a:spcPts val="0"/>
              </a:spcAft>
              <a:buSzPts val="1800"/>
              <a:buChar char="●"/>
            </a:pPr>
            <a:r>
              <a:rPr b="1" lang="en"/>
              <a:t>Ankylosing</a:t>
            </a:r>
            <a:r>
              <a:rPr b="1" lang="en"/>
              <a:t> </a:t>
            </a:r>
            <a:r>
              <a:rPr b="1" lang="en"/>
              <a:t>Spondylitis (affects about 1 in 1,000)</a:t>
            </a:r>
            <a:endParaRPr b="1"/>
          </a:p>
          <a:p>
            <a:pPr indent="-342900" lvl="0" marL="457200" rtl="0" algn="l">
              <a:spcBef>
                <a:spcPts val="0"/>
              </a:spcBef>
              <a:spcAft>
                <a:spcPts val="0"/>
              </a:spcAft>
              <a:buSzPts val="1800"/>
              <a:buChar char="●"/>
            </a:pPr>
            <a:r>
              <a:rPr b="1" lang="en"/>
              <a:t>Juvenile idiopathic arthritis </a:t>
            </a:r>
            <a:r>
              <a:rPr b="1" lang="en"/>
              <a:t>(affects about 1 in 1,000)</a:t>
            </a:r>
            <a:endParaRPr b="1"/>
          </a:p>
          <a:p>
            <a:pPr indent="-342900" lvl="0" marL="457200" rtl="0" algn="l">
              <a:spcBef>
                <a:spcPts val="0"/>
              </a:spcBef>
              <a:spcAft>
                <a:spcPts val="0"/>
              </a:spcAft>
              <a:buSzPts val="1800"/>
              <a:buChar char="●"/>
            </a:pPr>
            <a:r>
              <a:rPr b="1" lang="en"/>
              <a:t>Reactive Arthritis (affects about 1 in 250,000)</a:t>
            </a:r>
            <a:endParaRPr b="1"/>
          </a:p>
          <a:p>
            <a:pPr indent="0" lvl="0" marL="0" rtl="0" algn="l">
              <a:spcBef>
                <a:spcPts val="1200"/>
              </a:spcBef>
              <a:spcAft>
                <a:spcPts val="1200"/>
              </a:spcAft>
              <a:buNone/>
            </a:pPr>
            <a:r>
              <a:t/>
            </a:r>
            <a:endParaRPr b="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Osteoarthritis</a:t>
            </a:r>
            <a:endParaRPr/>
          </a:p>
        </p:txBody>
      </p:sp>
      <p:sp>
        <p:nvSpPr>
          <p:cNvPr id="359" name="Google Shape;359;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It tends to affect joints that are used the most or that have received an injury such as a sprain, strain, or bone break most commonly the hands, knees, hips, and spine</a:t>
            </a:r>
            <a:br>
              <a:rPr b="1" lang="en"/>
            </a:br>
            <a:endParaRPr b="1"/>
          </a:p>
          <a:p>
            <a:pPr indent="-342900" lvl="0" marL="457200" rtl="0" algn="l">
              <a:spcBef>
                <a:spcPts val="0"/>
              </a:spcBef>
              <a:spcAft>
                <a:spcPts val="0"/>
              </a:spcAft>
              <a:buSzPts val="1800"/>
              <a:buChar char="●"/>
            </a:pPr>
            <a:r>
              <a:rPr b="1" lang="en"/>
              <a:t>Once the joint structures have been damaged, this damage cannot be reversed (at least with current medicine), but symptoms can be well managed with massage therapy, exercise, and other treatments</a:t>
            </a:r>
            <a:br>
              <a:rPr b="1" lang="en"/>
            </a:br>
            <a:endParaRPr b="1"/>
          </a:p>
          <a:p>
            <a:pPr indent="-342900" lvl="0" marL="457200" rtl="0" algn="l">
              <a:spcBef>
                <a:spcPts val="0"/>
              </a:spcBef>
              <a:spcAft>
                <a:spcPts val="0"/>
              </a:spcAft>
              <a:buSzPts val="1800"/>
              <a:buChar char="●"/>
            </a:pPr>
            <a:r>
              <a:rPr b="1" lang="en"/>
              <a:t>Treatments in general, and massage therapy specifically, should focus on restoring ROM to the joint and working on surrounding tissues to help take pressure off the joint to prevent or slow further damage</a:t>
            </a:r>
            <a:endParaRPr b="1"/>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65" name="Google Shape;365;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6" name="Google Shape;366;p63"/>
          <p:cNvPicPr preferRelativeResize="0"/>
          <p:nvPr/>
        </p:nvPicPr>
        <p:blipFill>
          <a:blip r:embed="rId3">
            <a:alphaModFix/>
          </a:blip>
          <a:stretch>
            <a:fillRect/>
          </a:stretch>
        </p:blipFill>
        <p:spPr>
          <a:xfrm>
            <a:off x="1357313" y="0"/>
            <a:ext cx="6429375" cy="5143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72" name="Google Shape;372;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3" name="Google Shape;373;p64"/>
          <p:cNvPicPr preferRelativeResize="0"/>
          <p:nvPr/>
        </p:nvPicPr>
        <p:blipFill>
          <a:blip r:embed="rId3">
            <a:alphaModFix/>
          </a:blip>
          <a:stretch>
            <a:fillRect/>
          </a:stretch>
        </p:blipFill>
        <p:spPr>
          <a:xfrm>
            <a:off x="0" y="25146"/>
            <a:ext cx="9144000" cy="509320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Osteoarthritis</a:t>
            </a:r>
            <a:endParaRPr/>
          </a:p>
        </p:txBody>
      </p:sp>
      <p:sp>
        <p:nvSpPr>
          <p:cNvPr id="379" name="Google Shape;379;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A combination of massage therapy and physical therapy pair very well together to manage the symptoms of osteoarthritis and work synergistically in the following way:</a:t>
            </a:r>
            <a:endParaRPr b="1"/>
          </a:p>
          <a:p>
            <a:pPr indent="-342900" lvl="0" marL="457200" rtl="0" algn="l">
              <a:spcBef>
                <a:spcPts val="1200"/>
              </a:spcBef>
              <a:spcAft>
                <a:spcPts val="0"/>
              </a:spcAft>
              <a:buSzPts val="1800"/>
              <a:buChar char="●"/>
            </a:pPr>
            <a:r>
              <a:rPr b="1" lang="en"/>
              <a:t>Physical therapy works the strengthen the muscles that support the joint, as well as smooth any rough edges and smaller bone spurs that have formed on the bones due to loss of cartilage</a:t>
            </a:r>
            <a:br>
              <a:rPr b="1" lang="en"/>
            </a:br>
            <a:endParaRPr b="1"/>
          </a:p>
          <a:p>
            <a:pPr indent="-342900" lvl="0" marL="457200" rtl="0" algn="l">
              <a:spcBef>
                <a:spcPts val="0"/>
              </a:spcBef>
              <a:spcAft>
                <a:spcPts val="0"/>
              </a:spcAft>
              <a:buSzPts val="1800"/>
              <a:buChar char="●"/>
            </a:pPr>
            <a:r>
              <a:rPr b="1" lang="en"/>
              <a:t>Massage therapy works to decompress the joint spaces, allow better ROM to the joint, and also take pressure off of the joint from surrounding tissues and fascial lines </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Osteoarthritis</a:t>
            </a:r>
            <a:endParaRPr/>
          </a:p>
        </p:txBody>
      </p:sp>
      <p:sp>
        <p:nvSpPr>
          <p:cNvPr id="385" name="Google Shape;385;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The goals of a 1st massage therapy treatment should (at minimum) work all muscles attaching to the affected joint(s) looking to create space in the joint capsule by relieving tightness and pressure </a:t>
            </a:r>
            <a:br>
              <a:rPr b="1" lang="en"/>
            </a:br>
            <a:endParaRPr b="1"/>
          </a:p>
          <a:p>
            <a:pPr indent="-342900" lvl="0" marL="457200" rtl="0" algn="l">
              <a:spcBef>
                <a:spcPts val="0"/>
              </a:spcBef>
              <a:spcAft>
                <a:spcPts val="0"/>
              </a:spcAft>
              <a:buSzPts val="1800"/>
              <a:buChar char="●"/>
            </a:pPr>
            <a:r>
              <a:rPr b="1" lang="en"/>
              <a:t>Make sure to work on each and every muscle attached to and crossing the joint as any of them could be putting excess pressure on the joint</a:t>
            </a:r>
            <a:br>
              <a:rPr b="1" lang="en"/>
            </a:br>
            <a:endParaRPr b="1"/>
          </a:p>
          <a:p>
            <a:pPr indent="-342900" lvl="0" marL="457200" rtl="0" algn="l">
              <a:spcBef>
                <a:spcPts val="0"/>
              </a:spcBef>
              <a:spcAft>
                <a:spcPts val="0"/>
              </a:spcAft>
              <a:buSzPts val="1800"/>
              <a:buChar char="●"/>
            </a:pPr>
            <a:r>
              <a:rPr b="1" lang="en"/>
              <a:t>In advanced work, try </a:t>
            </a:r>
            <a:r>
              <a:rPr b="1" lang="en"/>
              <a:t>to determine</a:t>
            </a:r>
            <a:r>
              <a:rPr b="1" lang="en"/>
              <a:t> which muscles affecting the joint are </a:t>
            </a:r>
            <a:r>
              <a:rPr b="1" lang="en"/>
              <a:t>tighter and which ones are weaker and use myofascial release techniques to lengthen and release the tighter muscles and rebalance the joint</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Osteoarthritis</a:t>
            </a:r>
            <a:endParaRPr/>
          </a:p>
        </p:txBody>
      </p:sp>
      <p:sp>
        <p:nvSpPr>
          <p:cNvPr id="391" name="Google Shape;391;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The goals of a subsequent massage therapy treatment should repeat the localized work around the affected joint(s) and also start working on more distal areas of the body where tension may be putting excess pressure on the affected joint</a:t>
            </a:r>
            <a:br>
              <a:rPr b="1" lang="en"/>
            </a:br>
            <a:endParaRPr b="1"/>
          </a:p>
          <a:p>
            <a:pPr indent="-342900" lvl="0" marL="457200" rtl="0" algn="l">
              <a:spcBef>
                <a:spcPts val="0"/>
              </a:spcBef>
              <a:spcAft>
                <a:spcPts val="0"/>
              </a:spcAft>
              <a:buSzPts val="1800"/>
              <a:buChar char="●"/>
            </a:pPr>
            <a:r>
              <a:rPr b="1" lang="en"/>
              <a:t>For example, knee osteoarthritis is one of the most common forms. A 1st session should definitely focus mainly on the affect joint and surrounding musculature, but </a:t>
            </a:r>
            <a:r>
              <a:rPr b="1" lang="en"/>
              <a:t>subsequent</a:t>
            </a:r>
            <a:r>
              <a:rPr b="1" lang="en"/>
              <a:t> sessions should look to improve ROM and </a:t>
            </a:r>
            <a:r>
              <a:rPr b="1" lang="en"/>
              <a:t>function</a:t>
            </a:r>
            <a:r>
              <a:rPr b="1" lang="en"/>
              <a:t> of the feet, ankles, hips, and eventually also ribcage, shoulders, and head position with the goal of lightening the load on the affected joint to whatever degree is possible</a:t>
            </a:r>
            <a:endParaRPr b="1"/>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Techniques You May Want to Use More of…</a:t>
            </a:r>
            <a:endParaRPr/>
          </a:p>
        </p:txBody>
      </p:sp>
      <p:sp>
        <p:nvSpPr>
          <p:cNvPr id="397" name="Google Shape;397;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For sure, traditional Swedish and deep tissue massage techniques are going to provide a fair amount of relief on the affected joints</a:t>
            </a:r>
            <a:br>
              <a:rPr b="1" lang="en"/>
            </a:br>
            <a:endParaRPr b="1"/>
          </a:p>
          <a:p>
            <a:pPr indent="-342900" lvl="0" marL="457200" rtl="0" algn="l">
              <a:spcBef>
                <a:spcPts val="0"/>
              </a:spcBef>
              <a:spcAft>
                <a:spcPts val="0"/>
              </a:spcAft>
              <a:buSzPts val="1800"/>
              <a:buChar char="●"/>
            </a:pPr>
            <a:r>
              <a:rPr b="1" lang="en"/>
              <a:t>However, if you are mainly </a:t>
            </a:r>
            <a:r>
              <a:rPr b="1" lang="en"/>
              <a:t>using</a:t>
            </a:r>
            <a:r>
              <a:rPr b="1" lang="en"/>
              <a:t> those in your work, consider learning (or re-learning) and incorporating more of the following in your sessions:</a:t>
            </a:r>
            <a:endParaRPr b="1"/>
          </a:p>
          <a:p>
            <a:pPr indent="-317500" lvl="1" marL="914400" rtl="0" algn="l">
              <a:spcBef>
                <a:spcPts val="0"/>
              </a:spcBef>
              <a:spcAft>
                <a:spcPts val="0"/>
              </a:spcAft>
              <a:buSzPts val="1400"/>
              <a:buChar char="○"/>
            </a:pPr>
            <a:r>
              <a:rPr b="1" lang="en"/>
              <a:t>Traction </a:t>
            </a:r>
            <a:r>
              <a:rPr b="1" lang="en"/>
              <a:t>techniques</a:t>
            </a:r>
            <a:r>
              <a:rPr b="1" lang="en"/>
              <a:t> that help to decompress joints</a:t>
            </a:r>
            <a:endParaRPr b="1"/>
          </a:p>
          <a:p>
            <a:pPr indent="-317500" lvl="1" marL="914400" rtl="0" algn="l">
              <a:spcBef>
                <a:spcPts val="0"/>
              </a:spcBef>
              <a:spcAft>
                <a:spcPts val="0"/>
              </a:spcAft>
              <a:buSzPts val="1400"/>
              <a:buChar char="○"/>
            </a:pPr>
            <a:r>
              <a:rPr b="1" lang="en"/>
              <a:t>Stretching and ROM techniques</a:t>
            </a:r>
            <a:endParaRPr b="1"/>
          </a:p>
          <a:p>
            <a:pPr indent="-317500" lvl="1" marL="914400" rtl="0" algn="l">
              <a:spcBef>
                <a:spcPts val="0"/>
              </a:spcBef>
              <a:spcAft>
                <a:spcPts val="0"/>
              </a:spcAft>
              <a:buSzPts val="1400"/>
              <a:buChar char="○"/>
            </a:pPr>
            <a:r>
              <a:rPr b="1" lang="en"/>
              <a:t>PNF style active release techniques</a:t>
            </a:r>
            <a:endParaRPr b="1"/>
          </a:p>
          <a:p>
            <a:pPr indent="-317500" lvl="1" marL="914400" rtl="0" algn="l">
              <a:spcBef>
                <a:spcPts val="0"/>
              </a:spcBef>
              <a:spcAft>
                <a:spcPts val="0"/>
              </a:spcAft>
              <a:buSzPts val="1400"/>
              <a:buChar char="○"/>
            </a:pPr>
            <a:r>
              <a:rPr b="1" lang="en"/>
              <a:t>I’ll include links to some of our videos on our Youtube channel that teach these in the course page </a:t>
            </a:r>
            <a:endParaRPr b="1"/>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Techniques You May Want to Use More of…</a:t>
            </a:r>
            <a:endParaRPr/>
          </a:p>
        </p:txBody>
      </p:sp>
      <p:sp>
        <p:nvSpPr>
          <p:cNvPr id="403" name="Google Shape;403;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In addition, it is a good idea to familiarize yourself with self care practices that you can give to clients that will help provide relief between sessions and help prevent further joint damage including:</a:t>
            </a:r>
            <a:br>
              <a:rPr b="1" lang="en"/>
            </a:br>
            <a:endParaRPr b="1"/>
          </a:p>
          <a:p>
            <a:pPr indent="-317500" lvl="1" marL="914400" rtl="0" algn="l">
              <a:spcBef>
                <a:spcPts val="0"/>
              </a:spcBef>
              <a:spcAft>
                <a:spcPts val="0"/>
              </a:spcAft>
              <a:buSzPts val="1400"/>
              <a:buChar char="○"/>
            </a:pPr>
            <a:r>
              <a:rPr b="1" lang="en"/>
              <a:t>Hydrotherapy (hot and cold) practices, especially contrasting between hot and cold</a:t>
            </a:r>
            <a:endParaRPr b="1"/>
          </a:p>
          <a:p>
            <a:pPr indent="-317500" lvl="1" marL="914400" rtl="0" algn="l">
              <a:spcBef>
                <a:spcPts val="0"/>
              </a:spcBef>
              <a:spcAft>
                <a:spcPts val="0"/>
              </a:spcAft>
              <a:buSzPts val="1400"/>
              <a:buChar char="○"/>
            </a:pPr>
            <a:r>
              <a:rPr b="1" lang="en"/>
              <a:t>Specific stretches for the joint that are less known (such as how to stretch the 2nd head of biceps femoris for knee pain) (I’ll demonstrate this one….)</a:t>
            </a:r>
            <a:endParaRPr b="1"/>
          </a:p>
          <a:p>
            <a:pPr indent="-317500" lvl="1" marL="914400" rtl="0" algn="l">
              <a:spcBef>
                <a:spcPts val="0"/>
              </a:spcBef>
              <a:spcAft>
                <a:spcPts val="0"/>
              </a:spcAft>
              <a:buSzPts val="1400"/>
              <a:buChar char="○"/>
            </a:pPr>
            <a:r>
              <a:rPr b="1" lang="en"/>
              <a:t>New self care devices such as the HypericeX knee (or shoulder) devices that are wearable devices that provide hot and cold (I’ll show this)</a:t>
            </a:r>
            <a:endParaRPr b="1"/>
          </a:p>
          <a:p>
            <a:pPr indent="-317500" lvl="1" marL="914400" rtl="0" algn="l">
              <a:spcBef>
                <a:spcPts val="0"/>
              </a:spcBef>
              <a:spcAft>
                <a:spcPts val="0"/>
              </a:spcAft>
              <a:buSzPts val="1400"/>
              <a:buChar char="○"/>
            </a:pPr>
            <a:r>
              <a:rPr b="1" lang="en"/>
              <a:t>Compression devices such as the Jet Boots by Therabody that repeatedly flush the area with blood flow to increase healing times (I’ll show this) </a:t>
            </a:r>
            <a:endParaRPr b="1"/>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09" name="Google Shape;409;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Next, we’ll cover how to improve your language and intake…but first, any questions so far about osteoarthritis? </a:t>
            </a:r>
            <a:endParaRPr b="1"/>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413" name="Shape 413"/>
        <p:cNvGrpSpPr/>
        <p:nvPr/>
      </p:nvGrpSpPr>
      <p:grpSpPr>
        <a:xfrm>
          <a:off x="0" y="0"/>
          <a:ext cx="0" cy="0"/>
          <a:chOff x="0" y="0"/>
          <a:chExt cx="0" cy="0"/>
        </a:xfrm>
      </p:grpSpPr>
      <p:sp>
        <p:nvSpPr>
          <p:cNvPr id="414" name="Google Shape;414;p71"/>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4200">
                <a:solidFill>
                  <a:schemeClr val="lt1"/>
                </a:solidFill>
              </a:rPr>
              <a:t>“Fixing” vs “Supporting”</a:t>
            </a:r>
            <a:endParaRPr sz="4200">
              <a:solidFill>
                <a:schemeClr val="lt1"/>
              </a:solidFill>
            </a:endParaRPr>
          </a:p>
        </p:txBody>
      </p:sp>
      <p:sp>
        <p:nvSpPr>
          <p:cNvPr id="415" name="Google Shape;415;p71"/>
          <p:cNvSpPr txBox="1"/>
          <p:nvPr>
            <p:ph idx="1" type="subTitle"/>
          </p:nvPr>
        </p:nvSpPr>
        <p:spPr>
          <a:xfrm>
            <a:off x="431400" y="1566975"/>
            <a:ext cx="8281200" cy="1644000"/>
          </a:xfrm>
          <a:prstGeom prst="rect">
            <a:avLst/>
          </a:prstGeom>
        </p:spPr>
        <p:txBody>
          <a:bodyPr anchorCtr="0" anchor="t" bIns="91425" lIns="91425" spcFirstLastPara="1" rIns="91425" wrap="square" tIns="91425">
            <a:spAutoFit/>
          </a:bodyPr>
          <a:lstStyle/>
          <a:p>
            <a:pPr indent="-473075" lvl="0" marL="457200" rtl="0" algn="l">
              <a:lnSpc>
                <a:spcPct val="180000"/>
              </a:lnSpc>
              <a:spcBef>
                <a:spcPts val="0"/>
              </a:spcBef>
              <a:spcAft>
                <a:spcPts val="0"/>
              </a:spcAft>
              <a:buClr>
                <a:schemeClr val="lt1"/>
              </a:buClr>
              <a:buSzPts val="3850"/>
              <a:buFont typeface="Roboto"/>
              <a:buChar char="●"/>
            </a:pPr>
            <a:r>
              <a:rPr lang="en" sz="2550">
                <a:solidFill>
                  <a:schemeClr val="lt1"/>
                </a:solidFill>
                <a:latin typeface="Verdana"/>
                <a:ea typeface="Verdana"/>
                <a:cs typeface="Verdana"/>
                <a:sym typeface="Verdana"/>
              </a:rPr>
              <a:t>Adjust your language when working with arthritis clients</a:t>
            </a:r>
            <a:endParaRPr sz="2850">
              <a:solidFill>
                <a:schemeClr val="lt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Most Common Type Responds the Best to Massage</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As massage therapists, the good news is that the most common form by far, osteoarthritis, does </a:t>
            </a:r>
            <a:r>
              <a:rPr b="1" lang="en"/>
              <a:t>respond very well to massage therapy!</a:t>
            </a:r>
            <a:br>
              <a:rPr b="1" lang="en"/>
            </a:br>
            <a:r>
              <a:rPr b="1" lang="en"/>
              <a:t> </a:t>
            </a:r>
            <a:endParaRPr b="1"/>
          </a:p>
          <a:p>
            <a:pPr indent="-342900" lvl="0" marL="457200" rtl="0" algn="l">
              <a:spcBef>
                <a:spcPts val="0"/>
              </a:spcBef>
              <a:spcAft>
                <a:spcPts val="0"/>
              </a:spcAft>
              <a:buSzPts val="1800"/>
              <a:buChar char="●"/>
            </a:pPr>
            <a:r>
              <a:rPr b="1" lang="en"/>
              <a:t>For the less common and systemic forms of arthritis, massage may or may not provide much relief depending on the condition and client, so it’s worth knowing how likely it is that massage can help so that you can better prepare those clients’ expectations and potentially steer them towards more effective forms of treatment</a:t>
            </a:r>
            <a:br>
              <a:rPr b="1" lang="en"/>
            </a:br>
            <a:endParaRPr b="1"/>
          </a:p>
          <a:p>
            <a:pPr indent="-342900" lvl="0" marL="457200" rtl="0" algn="l">
              <a:spcBef>
                <a:spcPts val="0"/>
              </a:spcBef>
              <a:spcAft>
                <a:spcPts val="0"/>
              </a:spcAft>
              <a:buSzPts val="1800"/>
              <a:buChar char="●"/>
            </a:pPr>
            <a:r>
              <a:rPr b="1" lang="en"/>
              <a:t>With some of these conditions, massage can provide relief but works best when used alongside other forms for treatments</a:t>
            </a:r>
            <a:endParaRPr b="1"/>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Unfortunately, there is scant scientific study on massage therapy and these conditions</a:t>
            </a:r>
            <a:endParaRPr/>
          </a:p>
        </p:txBody>
      </p:sp>
      <p:sp>
        <p:nvSpPr>
          <p:cNvPr id="421" name="Google Shape;421;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p>
          <a:p>
            <a:pPr indent="-342900" lvl="0" marL="457200" rtl="0" algn="l">
              <a:spcBef>
                <a:spcPts val="1200"/>
              </a:spcBef>
              <a:spcAft>
                <a:spcPts val="0"/>
              </a:spcAft>
              <a:buSzPts val="1800"/>
              <a:buChar char="●"/>
            </a:pPr>
            <a:r>
              <a:rPr b="1" lang="en"/>
              <a:t>Due to the fact that many of these conditions are only recently being classified and discovered, science on whether massage can help with them is largely non-</a:t>
            </a:r>
            <a:r>
              <a:rPr b="1" lang="en"/>
              <a:t>existent</a:t>
            </a:r>
            <a:br>
              <a:rPr b="1" lang="en"/>
            </a:br>
            <a:endParaRPr b="1"/>
          </a:p>
          <a:p>
            <a:pPr indent="-342900" lvl="0" marL="457200" rtl="0" algn="l">
              <a:spcBef>
                <a:spcPts val="0"/>
              </a:spcBef>
              <a:spcAft>
                <a:spcPts val="0"/>
              </a:spcAft>
              <a:buSzPts val="1800"/>
              <a:buChar char="●"/>
            </a:pPr>
            <a:r>
              <a:rPr b="1" lang="en"/>
              <a:t>Figuring out what works and doesn’t is going to be on a case by case basis with some broad guidelines that can help provide direction</a:t>
            </a:r>
            <a:endParaRPr b="1"/>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 General if a client is healthy enough to exercise, massage will be a good fit</a:t>
            </a:r>
            <a:endParaRPr/>
          </a:p>
        </p:txBody>
      </p:sp>
      <p:sp>
        <p:nvSpPr>
          <p:cNvPr id="427" name="Google Shape;427;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p>
          <a:p>
            <a:pPr indent="-342900" lvl="0" marL="457200" rtl="0" algn="l">
              <a:spcBef>
                <a:spcPts val="1200"/>
              </a:spcBef>
              <a:spcAft>
                <a:spcPts val="0"/>
              </a:spcAft>
              <a:buSzPts val="1800"/>
              <a:buChar char="●"/>
            </a:pPr>
            <a:r>
              <a:rPr b="1" lang="en"/>
              <a:t>Conditions that are well managed through medication and allow a client to engage in normal activities such as exercise or physical therapy are usually a good match for massage therapy</a:t>
            </a:r>
            <a:br>
              <a:rPr b="1" lang="en"/>
            </a:br>
            <a:endParaRPr b="1"/>
          </a:p>
          <a:p>
            <a:pPr indent="-342900" lvl="0" marL="457200" rtl="0" algn="l">
              <a:spcBef>
                <a:spcPts val="0"/>
              </a:spcBef>
              <a:spcAft>
                <a:spcPts val="0"/>
              </a:spcAft>
              <a:buSzPts val="1800"/>
              <a:buChar char="●"/>
            </a:pPr>
            <a:r>
              <a:rPr b="1" lang="en"/>
              <a:t>Disorders that cause high fatigue or abnormal inflammation may not pair well with massage during an active flare up but may be helped by massage between flare ups</a:t>
            </a:r>
            <a:endParaRPr b="1"/>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is currently no “cure” for arthritis</a:t>
            </a:r>
            <a:endParaRPr/>
          </a:p>
        </p:txBody>
      </p:sp>
      <p:sp>
        <p:nvSpPr>
          <p:cNvPr id="433" name="Google Shape;433;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Each condition has its own set of triggers and symptoms and can vary widely from client to client</a:t>
            </a:r>
            <a:br>
              <a:rPr b="1" lang="en"/>
            </a:br>
            <a:endParaRPr b="1"/>
          </a:p>
          <a:p>
            <a:pPr indent="-342900" lvl="0" marL="457200" rtl="0" algn="l">
              <a:spcBef>
                <a:spcPts val="0"/>
              </a:spcBef>
              <a:spcAft>
                <a:spcPts val="0"/>
              </a:spcAft>
              <a:buSzPts val="1800"/>
              <a:buChar char="●"/>
            </a:pPr>
            <a:r>
              <a:rPr b="1" lang="en"/>
              <a:t>Massage therapy and other treatments are meant to manage symptoms and cannot directly affect the underlying conditions </a:t>
            </a:r>
            <a:br>
              <a:rPr b="1" lang="en"/>
            </a:br>
            <a:endParaRPr b="1"/>
          </a:p>
          <a:p>
            <a:pPr indent="-342900" lvl="0" marL="457200" rtl="0" algn="l">
              <a:spcBef>
                <a:spcPts val="0"/>
              </a:spcBef>
              <a:spcAft>
                <a:spcPts val="0"/>
              </a:spcAft>
              <a:buSzPts val="1800"/>
              <a:buChar char="●"/>
            </a:pPr>
            <a:r>
              <a:rPr b="1" lang="en"/>
              <a:t>For the systemic versions, some newer m</a:t>
            </a:r>
            <a:r>
              <a:rPr b="1" lang="en"/>
              <a:t>edications such as biologics and other </a:t>
            </a:r>
            <a:r>
              <a:rPr b="1" lang="en"/>
              <a:t>immunosuppressants</a:t>
            </a:r>
            <a:r>
              <a:rPr b="1" lang="en"/>
              <a:t> can control both their symptoms and more importantly significantly lower and prevent flare ups, preventing permanent tissue damage and loss of function in the body.</a:t>
            </a:r>
            <a:endParaRPr b="1"/>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is currently no “cure” for arthritis</a:t>
            </a:r>
            <a:endParaRPr/>
          </a:p>
        </p:txBody>
      </p:sp>
      <p:sp>
        <p:nvSpPr>
          <p:cNvPr id="439" name="Google Shape;439;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It is vital that we set aside any anti-medication biases we may have as alternative medicine practitioners and acknowledge that our opinions on medication are not </a:t>
            </a:r>
            <a:r>
              <a:rPr b="1" lang="en"/>
              <a:t>relevant and outside our scope of practice</a:t>
            </a:r>
            <a:br>
              <a:rPr b="1" lang="en"/>
            </a:br>
            <a:endParaRPr b="1"/>
          </a:p>
          <a:p>
            <a:pPr indent="-342900" lvl="0" marL="457200" rtl="0" algn="l">
              <a:spcBef>
                <a:spcPts val="0"/>
              </a:spcBef>
              <a:spcAft>
                <a:spcPts val="0"/>
              </a:spcAft>
              <a:buSzPts val="1800"/>
              <a:buChar char="●"/>
            </a:pPr>
            <a:r>
              <a:rPr b="1" lang="en"/>
              <a:t>Leading clients to believe that they can avoid medications that help control flare ups can be detrimental to the client’s long term health </a:t>
            </a:r>
            <a:br>
              <a:rPr b="1" lang="en"/>
            </a:br>
            <a:endParaRPr b="1"/>
          </a:p>
          <a:p>
            <a:pPr indent="-342900" lvl="0" marL="457200" rtl="0" algn="l">
              <a:spcBef>
                <a:spcPts val="0"/>
              </a:spcBef>
              <a:spcAft>
                <a:spcPts val="0"/>
              </a:spcAft>
              <a:buSzPts val="1800"/>
              <a:buChar char="●"/>
            </a:pPr>
            <a:r>
              <a:rPr b="1" lang="en"/>
              <a:t>Our language should be clear on how massage therapy may (or may not) help with these conditions and that we are providing support in addition to helping with the more common aches and pains that all clients have and that autoimmune sufferers may have more of</a:t>
            </a:r>
            <a:endParaRPr b="1"/>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Intake Considerations</a:t>
            </a:r>
            <a:endParaRPr/>
          </a:p>
        </p:txBody>
      </p:sp>
      <p:sp>
        <p:nvSpPr>
          <p:cNvPr id="445" name="Google Shape;445;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If a client arrives and tells you about a condition that you have never heard of before, it’s worth taking a moment to do some on the spot online research to gain a basic understanding of it.</a:t>
            </a:r>
            <a:br>
              <a:rPr b="1" lang="en"/>
            </a:br>
            <a:endParaRPr b="1"/>
          </a:p>
          <a:p>
            <a:pPr indent="-342900" lvl="0" marL="457200" rtl="0" algn="l">
              <a:spcBef>
                <a:spcPts val="0"/>
              </a:spcBef>
              <a:spcAft>
                <a:spcPts val="0"/>
              </a:spcAft>
              <a:buSzPts val="1800"/>
              <a:buChar char="●"/>
            </a:pPr>
            <a:r>
              <a:rPr b="1" lang="en"/>
              <a:t>Stick to well known and respected sources such as the NIH or a renowned non-profit foundation that is focused on their specific condition such as the Arthritis Foundation. </a:t>
            </a:r>
            <a:br>
              <a:rPr b="1" lang="en"/>
            </a:br>
            <a:endParaRPr b="1"/>
          </a:p>
          <a:p>
            <a:pPr indent="-342900" lvl="0" marL="457200" rtl="0" algn="l">
              <a:spcBef>
                <a:spcPts val="0"/>
              </a:spcBef>
              <a:spcAft>
                <a:spcPts val="0"/>
              </a:spcAft>
              <a:buSzPts val="1800"/>
              <a:buChar char="●"/>
            </a:pPr>
            <a:r>
              <a:rPr b="1" lang="en"/>
              <a:t>You certainly don’t need to find out every known detail about the condition but it helps a lot to understand the main symptoms and the types of body tissue(s) that the condition attacks during flare ups.</a:t>
            </a:r>
            <a:endParaRPr b="1"/>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Intake Considerations</a:t>
            </a:r>
            <a:endParaRPr/>
          </a:p>
        </p:txBody>
      </p:sp>
      <p:sp>
        <p:nvSpPr>
          <p:cNvPr id="451" name="Google Shape;451;p7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It’s also worth noting any secondary symptoms that go along with the condition such as headaches, fatigue, anxiety, etc. </a:t>
            </a:r>
            <a:br>
              <a:rPr b="1" lang="en"/>
            </a:br>
            <a:endParaRPr b="1"/>
          </a:p>
          <a:p>
            <a:pPr indent="-342900" lvl="0" marL="457200" rtl="0" algn="l">
              <a:spcBef>
                <a:spcPts val="0"/>
              </a:spcBef>
              <a:spcAft>
                <a:spcPts val="0"/>
              </a:spcAft>
              <a:buSzPts val="1800"/>
              <a:buChar char="●"/>
            </a:pPr>
            <a:r>
              <a:rPr b="1" lang="en"/>
              <a:t>These clients are used to doctors doing this and you don’t need to try to pretend you know everything about all conditions. </a:t>
            </a:r>
            <a:br>
              <a:rPr b="1" lang="en"/>
            </a:br>
            <a:endParaRPr b="1"/>
          </a:p>
          <a:p>
            <a:pPr indent="-342900" lvl="0" marL="457200" rtl="0" algn="l">
              <a:spcBef>
                <a:spcPts val="0"/>
              </a:spcBef>
              <a:spcAft>
                <a:spcPts val="0"/>
              </a:spcAft>
              <a:buSzPts val="1800"/>
              <a:buChar char="●"/>
            </a:pPr>
            <a:r>
              <a:rPr b="1" lang="en"/>
              <a:t>The rarer the condition the more likely that the client themselves has done their own reading and discussed massage therapy with their medical care team.</a:t>
            </a:r>
            <a:endParaRPr b="1"/>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Intake Considerations</a:t>
            </a:r>
            <a:endParaRPr/>
          </a:p>
        </p:txBody>
      </p:sp>
      <p:sp>
        <p:nvSpPr>
          <p:cNvPr id="457" name="Google Shape;457;p7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Ask clients if they have previous experience getting massage and what sorts of techniques they know will bring them relief. And if there are any techniques that have aggravated their symptoms.</a:t>
            </a:r>
            <a:br>
              <a:rPr b="1" lang="en"/>
            </a:br>
            <a:endParaRPr b="1"/>
          </a:p>
          <a:p>
            <a:pPr indent="-342900" lvl="0" marL="457200" rtl="0" algn="l">
              <a:spcBef>
                <a:spcPts val="0"/>
              </a:spcBef>
              <a:spcAft>
                <a:spcPts val="0"/>
              </a:spcAft>
              <a:buSzPts val="1800"/>
              <a:buChar char="●"/>
            </a:pPr>
            <a:r>
              <a:rPr b="1" lang="en"/>
              <a:t>Knowing their prior experience will help you craft a treatment that is most likely to help them and least likely to harm them. </a:t>
            </a:r>
            <a:br>
              <a:rPr b="1" lang="en"/>
            </a:br>
            <a:endParaRPr b="1"/>
          </a:p>
          <a:p>
            <a:pPr indent="-342900" lvl="0" marL="457200" rtl="0" algn="l">
              <a:spcBef>
                <a:spcPts val="0"/>
              </a:spcBef>
              <a:spcAft>
                <a:spcPts val="0"/>
              </a:spcAft>
              <a:buSzPts val="1800"/>
              <a:buChar char="●"/>
            </a:pPr>
            <a:r>
              <a:rPr b="1" lang="en"/>
              <a:t>If it’s a condition that you are already familiar with, be transparent about whether massage (and your style specifically) has helped your other clients with that condition and what sort of approaches you’ve developed based on your experience.</a:t>
            </a:r>
            <a:endParaRPr b="1"/>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Intake Considerations</a:t>
            </a:r>
            <a:endParaRPr/>
          </a:p>
        </p:txBody>
      </p:sp>
      <p:sp>
        <p:nvSpPr>
          <p:cNvPr id="463" name="Google Shape;463;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b="1" lang="en"/>
              <a:t>And ask them to be honest with themselves and you about the results after a first session to help you better craft their future sessions (especially with RA clients where you may need to help them decide to try something </a:t>
            </a:r>
            <a:r>
              <a:rPr b="1" i="1" lang="en"/>
              <a:t>besides</a:t>
            </a:r>
            <a:r>
              <a:rPr b="1" lang="en"/>
              <a:t> massage)</a:t>
            </a:r>
            <a:br>
              <a:rPr b="1" lang="en"/>
            </a:br>
            <a:endParaRPr b="1"/>
          </a:p>
          <a:p>
            <a:pPr indent="-325755" lvl="0" marL="457200" rtl="0" algn="l">
              <a:spcBef>
                <a:spcPts val="0"/>
              </a:spcBef>
              <a:spcAft>
                <a:spcPts val="0"/>
              </a:spcAft>
              <a:buSzPct val="100000"/>
              <a:buChar char="●"/>
            </a:pPr>
            <a:r>
              <a:rPr b="1" lang="en"/>
              <a:t>Most of these clients are in the middle of the process of learning about their condition and are willing to experiment with different treatments to see what works best for them. </a:t>
            </a:r>
            <a:br>
              <a:rPr b="1" lang="en"/>
            </a:br>
            <a:endParaRPr b="1"/>
          </a:p>
          <a:p>
            <a:pPr indent="-325755" lvl="0" marL="457200" rtl="0" algn="l">
              <a:spcBef>
                <a:spcPts val="0"/>
              </a:spcBef>
              <a:spcAft>
                <a:spcPts val="0"/>
              </a:spcAft>
              <a:buSzPct val="100000"/>
              <a:buChar char="●"/>
            </a:pPr>
            <a:r>
              <a:rPr b="1" lang="en"/>
              <a:t>While I may recommend starting light to medium (especially for RA) the client may still choose to try out a deeper tissue session to find out for themselves if they are in the subset of clients that do get good results from it for their condition.</a:t>
            </a:r>
            <a:br>
              <a:rPr b="1" lang="en"/>
            </a:br>
            <a:endParaRPr b="1"/>
          </a:p>
          <a:p>
            <a:pPr indent="-325755" lvl="0" marL="457200" rtl="0" algn="l">
              <a:spcBef>
                <a:spcPts val="0"/>
              </a:spcBef>
              <a:spcAft>
                <a:spcPts val="0"/>
              </a:spcAft>
              <a:buSzPct val="100000"/>
              <a:buChar char="●"/>
            </a:pPr>
            <a:r>
              <a:rPr b="1" lang="en"/>
              <a:t>Or they may choose to opt to start with lighter work with me. </a:t>
            </a:r>
            <a:r>
              <a:rPr b="1" i="1" lang="en"/>
              <a:t>I let them make the choice about where to start.</a:t>
            </a:r>
            <a:endParaRPr b="1"/>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Intake Considerations</a:t>
            </a:r>
            <a:endParaRPr/>
          </a:p>
        </p:txBody>
      </p:sp>
      <p:sp>
        <p:nvSpPr>
          <p:cNvPr id="469" name="Google Shape;469;p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en"/>
              <a:t>You will likely run into clients with active flare ups and symptoms profiles that haven’t had their autoimmune conditions formally diagnosed.</a:t>
            </a:r>
            <a:br>
              <a:rPr b="1" lang="en"/>
            </a:br>
            <a:endParaRPr b="1"/>
          </a:p>
          <a:p>
            <a:pPr indent="-334327" lvl="0" marL="457200" rtl="0" algn="l">
              <a:spcBef>
                <a:spcPts val="0"/>
              </a:spcBef>
              <a:spcAft>
                <a:spcPts val="0"/>
              </a:spcAft>
              <a:buSzPct val="100000"/>
              <a:buChar char="●"/>
            </a:pPr>
            <a:r>
              <a:rPr b="1" lang="en"/>
              <a:t>These symptom profiles can sometimes look similar to our other clients such as back pain, neck pain, headaches, etc.</a:t>
            </a:r>
            <a:br>
              <a:rPr b="1" lang="en"/>
            </a:br>
            <a:endParaRPr b="1"/>
          </a:p>
          <a:p>
            <a:pPr indent="-334327" lvl="0" marL="457200" rtl="0" algn="l">
              <a:spcBef>
                <a:spcPts val="0"/>
              </a:spcBef>
              <a:spcAft>
                <a:spcPts val="0"/>
              </a:spcAft>
              <a:buSzPct val="100000"/>
              <a:buChar char="●"/>
            </a:pPr>
            <a:r>
              <a:rPr b="1" lang="en"/>
              <a:t>While we are not qualified to diagnose clients under our licensure, you will help a lot more people by getting more familiar with assessing possible autoimmune disorders and getting more comfortable referring clients to a rheumatologist. </a:t>
            </a:r>
            <a:br>
              <a:rPr b="1" lang="en"/>
            </a:br>
            <a:endParaRPr b="1"/>
          </a:p>
          <a:p>
            <a:pPr indent="-334327" lvl="0" marL="457200" rtl="0" algn="l">
              <a:spcBef>
                <a:spcPts val="0"/>
              </a:spcBef>
              <a:spcAft>
                <a:spcPts val="0"/>
              </a:spcAft>
              <a:buSzPct val="100000"/>
              <a:buChar char="●"/>
            </a:pPr>
            <a:r>
              <a:rPr b="1" lang="en"/>
              <a:t>And providing encouragement and support to help them follow through and get a real diagnosis.</a:t>
            </a:r>
            <a:endParaRPr b="1"/>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things that can indicate that a referral is warranted</a:t>
            </a:r>
            <a:endParaRPr/>
          </a:p>
        </p:txBody>
      </p:sp>
      <p:sp>
        <p:nvSpPr>
          <p:cNvPr id="475" name="Google Shape;475;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Symptoms that seem systemic and affect most joints in the body</a:t>
            </a:r>
            <a:br>
              <a:rPr b="1" lang="en"/>
            </a:br>
            <a:endParaRPr b="1"/>
          </a:p>
          <a:p>
            <a:pPr indent="-342900" lvl="0" marL="457200" rtl="0" algn="l">
              <a:spcBef>
                <a:spcPts val="0"/>
              </a:spcBef>
              <a:spcAft>
                <a:spcPts val="0"/>
              </a:spcAft>
              <a:buSzPts val="1800"/>
              <a:buChar char="●"/>
            </a:pPr>
            <a:r>
              <a:rPr b="1" lang="en"/>
              <a:t>Symptoms that don’t seem to respond to massage in the same way as with the majority of your clients or don’t get any better after a few sessions</a:t>
            </a:r>
            <a:br>
              <a:rPr b="1" lang="en"/>
            </a:br>
            <a:endParaRPr b="1"/>
          </a:p>
          <a:p>
            <a:pPr indent="-342900" lvl="0" marL="457200" rtl="0" algn="l">
              <a:spcBef>
                <a:spcPts val="0"/>
              </a:spcBef>
              <a:spcAft>
                <a:spcPts val="0"/>
              </a:spcAft>
              <a:buSzPts val="1800"/>
              <a:buChar char="●"/>
            </a:pPr>
            <a:r>
              <a:rPr b="1" lang="en"/>
              <a:t>Bilateral symptoms that affect the feet and hands such as neuropathy, tingling, itching, pain, swelling, etc.</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89" name="Shape 89"/>
        <p:cNvGrpSpPr/>
        <p:nvPr/>
      </p:nvGrpSpPr>
      <p:grpSpPr>
        <a:xfrm>
          <a:off x="0" y="0"/>
          <a:ext cx="0" cy="0"/>
          <a:chOff x="0" y="0"/>
          <a:chExt cx="0" cy="0"/>
        </a:xfrm>
      </p:grpSpPr>
      <p:sp>
        <p:nvSpPr>
          <p:cNvPr id="90" name="Google Shape;90;p19"/>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91" name="Google Shape;91;p19"/>
          <p:cNvSpPr txBox="1"/>
          <p:nvPr>
            <p:ph idx="1" type="subTitle"/>
          </p:nvPr>
        </p:nvSpPr>
        <p:spPr>
          <a:xfrm>
            <a:off x="431400" y="1566975"/>
            <a:ext cx="8281200" cy="3103200"/>
          </a:xfrm>
          <a:prstGeom prst="rect">
            <a:avLst/>
          </a:prstGeom>
        </p:spPr>
        <p:txBody>
          <a:bodyPr anchorCtr="0" anchor="t" bIns="91425" lIns="91425" spcFirstLastPara="1" rIns="91425" wrap="square" tIns="91425">
            <a:spAutoFit/>
          </a:bodyPr>
          <a:lstStyle/>
          <a:p>
            <a:pPr indent="0" lvl="0" marL="457200" rtl="0" algn="l">
              <a:lnSpc>
                <a:spcPct val="180000"/>
              </a:lnSpc>
              <a:spcBef>
                <a:spcPts val="0"/>
              </a:spcBef>
              <a:spcAft>
                <a:spcPts val="0"/>
              </a:spcAft>
              <a:buNone/>
            </a:pPr>
            <a:r>
              <a:t/>
            </a:r>
            <a:endParaRPr sz="2750">
              <a:solidFill>
                <a:schemeClr val="lt1"/>
              </a:solidFill>
              <a:latin typeface="Verdana"/>
              <a:ea typeface="Verdana"/>
              <a:cs typeface="Verdana"/>
              <a:sym typeface="Verdana"/>
            </a:endParaRPr>
          </a:p>
          <a:p>
            <a:pPr indent="-415925" lvl="0" marL="457200" rtl="0" algn="l">
              <a:lnSpc>
                <a:spcPct val="180000"/>
              </a:lnSpc>
              <a:spcBef>
                <a:spcPts val="1200"/>
              </a:spcBef>
              <a:spcAft>
                <a:spcPts val="0"/>
              </a:spcAft>
              <a:buClr>
                <a:schemeClr val="lt1"/>
              </a:buClr>
              <a:buSzPts val="2950"/>
              <a:buFont typeface="Roboto"/>
              <a:buChar char="●"/>
            </a:pPr>
            <a:r>
              <a:rPr lang="en" sz="2750">
                <a:solidFill>
                  <a:schemeClr val="lt1"/>
                </a:solidFill>
                <a:latin typeface="Verdana"/>
                <a:ea typeface="Verdana"/>
                <a:cs typeface="Verdana"/>
                <a:sym typeface="Verdana"/>
              </a:rPr>
              <a:t>What are the symptoms of common disorders and do they do well with massage therapy?</a:t>
            </a:r>
            <a:endParaRPr sz="2750">
              <a:solidFill>
                <a:schemeClr val="lt1"/>
              </a:solidFill>
              <a:latin typeface="Verdana"/>
              <a:ea typeface="Verdana"/>
              <a:cs typeface="Verdana"/>
              <a:sym typeface="Verdana"/>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479" name="Shape 479"/>
        <p:cNvGrpSpPr/>
        <p:nvPr/>
      </p:nvGrpSpPr>
      <p:grpSpPr>
        <a:xfrm>
          <a:off x="0" y="0"/>
          <a:ext cx="0" cy="0"/>
          <a:chOff x="0" y="0"/>
          <a:chExt cx="0" cy="0"/>
        </a:xfrm>
      </p:grpSpPr>
      <p:sp>
        <p:nvSpPr>
          <p:cNvPr id="480" name="Google Shape;480;p82"/>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481" name="Google Shape;481;p82"/>
          <p:cNvSpPr txBox="1"/>
          <p:nvPr>
            <p:ph idx="1" type="subTitle"/>
          </p:nvPr>
        </p:nvSpPr>
        <p:spPr>
          <a:xfrm>
            <a:off x="431400" y="1566975"/>
            <a:ext cx="8281200" cy="2703000"/>
          </a:xfrm>
          <a:prstGeom prst="rect">
            <a:avLst/>
          </a:prstGeom>
        </p:spPr>
        <p:txBody>
          <a:bodyPr anchorCtr="0" anchor="t" bIns="91425" lIns="91425" spcFirstLastPara="1" rIns="91425" wrap="square" tIns="91425">
            <a:spAutoFit/>
          </a:bodyPr>
          <a:lstStyle/>
          <a:p>
            <a:pPr indent="-381000" lvl="0" marL="457200" rtl="0" algn="l">
              <a:lnSpc>
                <a:spcPct val="180000"/>
              </a:lnSpc>
              <a:spcBef>
                <a:spcPts val="0"/>
              </a:spcBef>
              <a:spcAft>
                <a:spcPts val="0"/>
              </a:spcAft>
              <a:buClr>
                <a:schemeClr val="lt1"/>
              </a:buClr>
              <a:buSzPts val="2400"/>
              <a:buFont typeface="Roboto"/>
              <a:buChar char="●"/>
            </a:pPr>
            <a:r>
              <a:rPr lang="en" sz="2400">
                <a:solidFill>
                  <a:schemeClr val="lt1"/>
                </a:solidFill>
                <a:latin typeface="Verdana"/>
                <a:ea typeface="Verdana"/>
                <a:cs typeface="Verdana"/>
                <a:sym typeface="Verdana"/>
              </a:rPr>
              <a:t>Q &amp; A</a:t>
            </a:r>
            <a:endParaRPr sz="2400">
              <a:solidFill>
                <a:schemeClr val="lt1"/>
              </a:solidFill>
              <a:latin typeface="Verdana"/>
              <a:ea typeface="Verdana"/>
              <a:cs typeface="Verdana"/>
              <a:sym typeface="Verdana"/>
            </a:endParaRPr>
          </a:p>
          <a:p>
            <a:pPr indent="-381000" lvl="0" marL="457200" rtl="0" algn="l">
              <a:lnSpc>
                <a:spcPct val="180000"/>
              </a:lnSpc>
              <a:spcBef>
                <a:spcPts val="0"/>
              </a:spcBef>
              <a:spcAft>
                <a:spcPts val="0"/>
              </a:spcAft>
              <a:buClr>
                <a:schemeClr val="lt1"/>
              </a:buClr>
              <a:buSzPts val="2400"/>
              <a:buFont typeface="Verdana"/>
              <a:buChar char="●"/>
            </a:pPr>
            <a:r>
              <a:rPr lang="en" sz="2400">
                <a:solidFill>
                  <a:schemeClr val="lt1"/>
                </a:solidFill>
                <a:latin typeface="Verdana"/>
                <a:ea typeface="Verdana"/>
                <a:cs typeface="Verdana"/>
                <a:sym typeface="Verdana"/>
              </a:rPr>
              <a:t>How to download slides, get your certificates, when video will be available</a:t>
            </a:r>
            <a:endParaRPr sz="2400">
              <a:solidFill>
                <a:schemeClr val="lt1"/>
              </a:solidFill>
              <a:latin typeface="Verdana"/>
              <a:ea typeface="Verdana"/>
              <a:cs typeface="Verdana"/>
              <a:sym typeface="Verdana"/>
            </a:endParaRPr>
          </a:p>
          <a:p>
            <a:pPr indent="0" lvl="0" marL="0" rtl="0" algn="l">
              <a:lnSpc>
                <a:spcPct val="180000"/>
              </a:lnSpc>
              <a:spcBef>
                <a:spcPts val="1200"/>
              </a:spcBef>
              <a:spcAft>
                <a:spcPts val="1200"/>
              </a:spcAft>
              <a:buNone/>
            </a:pPr>
            <a:r>
              <a:t/>
            </a:r>
            <a:endParaRPr sz="2400">
              <a:solidFill>
                <a:schemeClr val="lt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Before we cover Osteoarthritis…</a:t>
            </a:r>
            <a:endParaRPr/>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Since osteoarthritis is the most common, and also the most treatable by massage therapy, we are going to spend more time talking about it and what techniques to use for it. </a:t>
            </a:r>
            <a:br>
              <a:rPr b="1" lang="en"/>
            </a:br>
            <a:endParaRPr b="1"/>
          </a:p>
          <a:p>
            <a:pPr indent="-342900" lvl="0" marL="457200" rtl="0" algn="l">
              <a:spcBef>
                <a:spcPts val="0"/>
              </a:spcBef>
              <a:spcAft>
                <a:spcPts val="0"/>
              </a:spcAft>
              <a:buSzPts val="1800"/>
              <a:buChar char="●"/>
            </a:pPr>
            <a:r>
              <a:rPr b="1" lang="en"/>
              <a:t>However, the systemic forms will show up in clients in your practice and many massage therapists don’t know as much about them. So, let’s start with those, and then circle back to osteo a bit later…..</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01" name="Shape 101"/>
        <p:cNvGrpSpPr/>
        <p:nvPr/>
      </p:nvGrpSpPr>
      <p:grpSpPr>
        <a:xfrm>
          <a:off x="0" y="0"/>
          <a:ext cx="0" cy="0"/>
          <a:chOff x="0" y="0"/>
          <a:chExt cx="0" cy="0"/>
        </a:xfrm>
      </p:grpSpPr>
      <p:sp>
        <p:nvSpPr>
          <p:cNvPr id="102" name="Google Shape;102;p21"/>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600">
                <a:solidFill>
                  <a:schemeClr val="lt1"/>
                </a:solidFill>
              </a:rPr>
              <a:t>Massage for Arthritis</a:t>
            </a:r>
            <a:endParaRPr sz="4200">
              <a:solidFill>
                <a:schemeClr val="lt1"/>
              </a:solidFill>
            </a:endParaRPr>
          </a:p>
        </p:txBody>
      </p:sp>
      <p:sp>
        <p:nvSpPr>
          <p:cNvPr id="103" name="Google Shape;103;p21"/>
          <p:cNvSpPr txBox="1"/>
          <p:nvPr>
            <p:ph idx="1" type="subTitle"/>
          </p:nvPr>
        </p:nvSpPr>
        <p:spPr>
          <a:xfrm>
            <a:off x="431400" y="1566975"/>
            <a:ext cx="8281200" cy="1554600"/>
          </a:xfrm>
          <a:prstGeom prst="rect">
            <a:avLst/>
          </a:prstGeom>
        </p:spPr>
        <p:txBody>
          <a:bodyPr anchorCtr="0" anchor="t" bIns="91425" lIns="91425" spcFirstLastPara="1" rIns="91425" wrap="square" tIns="91425">
            <a:spAutoFit/>
          </a:bodyPr>
          <a:lstStyle/>
          <a:p>
            <a:pPr indent="0" lvl="0" marL="457200" rtl="0" algn="l">
              <a:lnSpc>
                <a:spcPct val="180000"/>
              </a:lnSpc>
              <a:spcBef>
                <a:spcPts val="0"/>
              </a:spcBef>
              <a:spcAft>
                <a:spcPts val="0"/>
              </a:spcAft>
              <a:buNone/>
            </a:pPr>
            <a:r>
              <a:t/>
            </a:r>
            <a:endParaRPr sz="2750">
              <a:solidFill>
                <a:schemeClr val="lt1"/>
              </a:solidFill>
              <a:latin typeface="Verdana"/>
              <a:ea typeface="Verdana"/>
              <a:cs typeface="Verdana"/>
              <a:sym typeface="Verdana"/>
            </a:endParaRPr>
          </a:p>
          <a:p>
            <a:pPr indent="-415925" lvl="0" marL="457200" rtl="0" algn="l">
              <a:lnSpc>
                <a:spcPct val="180000"/>
              </a:lnSpc>
              <a:spcBef>
                <a:spcPts val="1200"/>
              </a:spcBef>
              <a:spcAft>
                <a:spcPts val="0"/>
              </a:spcAft>
              <a:buClr>
                <a:schemeClr val="lt1"/>
              </a:buClr>
              <a:buSzPts val="2950"/>
              <a:buFont typeface="Roboto"/>
              <a:buChar char="●"/>
            </a:pPr>
            <a:r>
              <a:rPr lang="en" sz="2750">
                <a:solidFill>
                  <a:schemeClr val="lt1"/>
                </a:solidFill>
                <a:latin typeface="Verdana"/>
                <a:ea typeface="Verdana"/>
                <a:cs typeface="Verdana"/>
                <a:sym typeface="Verdana"/>
              </a:rPr>
              <a:t>Rheumatoid Arthritis</a:t>
            </a:r>
            <a:endParaRPr sz="2750">
              <a:solidFill>
                <a:schemeClr val="lt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